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88" r:id="rId4"/>
    <p:sldId id="290" r:id="rId5"/>
    <p:sldId id="309" r:id="rId6"/>
    <p:sldId id="289" r:id="rId7"/>
    <p:sldId id="308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307" r:id="rId16"/>
    <p:sldId id="298" r:id="rId17"/>
    <p:sldId id="299" r:id="rId18"/>
    <p:sldId id="310" r:id="rId19"/>
    <p:sldId id="300" r:id="rId20"/>
    <p:sldId id="301" r:id="rId21"/>
    <p:sldId id="304" r:id="rId22"/>
    <p:sldId id="305" r:id="rId23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thany Leaver" initials="BL" lastIdx="26" clrIdx="0">
    <p:extLst>
      <p:ext uri="{19B8F6BF-5375-455C-9EA6-DF929625EA0E}">
        <p15:presenceInfo xmlns:p15="http://schemas.microsoft.com/office/powerpoint/2012/main" userId="S::bethany.leaver@bayer.com::db5905eb-4064-40f1-9f50-72d05e9f04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B955"/>
    <a:srgbClr val="10374E"/>
    <a:srgbClr val="481C38"/>
    <a:srgbClr val="E5134B"/>
    <a:srgbClr val="FFD8D7"/>
    <a:srgbClr val="F78453"/>
    <a:srgbClr val="F68453"/>
    <a:srgbClr val="3AAA34"/>
    <a:srgbClr val="FFF503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9A6780-907B-4A00-8A00-6C71B62FBB18}" v="350" dt="2022-07-13T10:30:03.4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7" autoAdjust="0"/>
    <p:restoredTop sz="95881"/>
  </p:normalViewPr>
  <p:slideViewPr>
    <p:cSldViewPr snapToGrid="0" snapToObjects="1">
      <p:cViewPr varScale="1">
        <p:scale>
          <a:sx n="77" d="100"/>
          <a:sy n="77" d="100"/>
        </p:scale>
        <p:origin x="4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Mullan" userId="8753aae5-4429-47a0-b43d-fe0dc1f5fc2f" providerId="ADAL" clId="{929A6780-907B-4A00-8A00-6C71B62FBB18}"/>
    <pc:docChg chg="undo custSel modSld">
      <pc:chgData name="Lisa Mullan" userId="8753aae5-4429-47a0-b43d-fe0dc1f5fc2f" providerId="ADAL" clId="{929A6780-907B-4A00-8A00-6C71B62FBB18}" dt="2022-07-13T10:32:23.960" v="538" actId="20577"/>
      <pc:docMkLst>
        <pc:docMk/>
      </pc:docMkLst>
      <pc:sldChg chg="modSp mod">
        <pc:chgData name="Lisa Mullan" userId="8753aae5-4429-47a0-b43d-fe0dc1f5fc2f" providerId="ADAL" clId="{929A6780-907B-4A00-8A00-6C71B62FBB18}" dt="2022-07-13T09:35:45.235" v="244" actId="313"/>
        <pc:sldMkLst>
          <pc:docMk/>
          <pc:sldMk cId="2476792037" sldId="288"/>
        </pc:sldMkLst>
        <pc:spChg chg="mod">
          <ac:chgData name="Lisa Mullan" userId="8753aae5-4429-47a0-b43d-fe0dc1f5fc2f" providerId="ADAL" clId="{929A6780-907B-4A00-8A00-6C71B62FBB18}" dt="2022-07-13T09:35:03.786" v="241" actId="20577"/>
          <ac:spMkLst>
            <pc:docMk/>
            <pc:sldMk cId="2476792037" sldId="288"/>
            <ac:spMk id="31" creationId="{F8D2BD3E-6AD2-C9C1-51B3-A866863CDC36}"/>
          </ac:spMkLst>
        </pc:spChg>
        <pc:spChg chg="mod">
          <ac:chgData name="Lisa Mullan" userId="8753aae5-4429-47a0-b43d-fe0dc1f5fc2f" providerId="ADAL" clId="{929A6780-907B-4A00-8A00-6C71B62FBB18}" dt="2022-07-13T09:35:45.235" v="244" actId="313"/>
          <ac:spMkLst>
            <pc:docMk/>
            <pc:sldMk cId="2476792037" sldId="288"/>
            <ac:spMk id="32" creationId="{7372C320-676D-5C3E-5218-763C2EE79F36}"/>
          </ac:spMkLst>
        </pc:spChg>
      </pc:sldChg>
      <pc:sldChg chg="modSp">
        <pc:chgData name="Lisa Mullan" userId="8753aae5-4429-47a0-b43d-fe0dc1f5fc2f" providerId="ADAL" clId="{929A6780-907B-4A00-8A00-6C71B62FBB18}" dt="2022-07-08T17:13:52.816" v="21" actId="20577"/>
        <pc:sldMkLst>
          <pc:docMk/>
          <pc:sldMk cId="2239544789" sldId="289"/>
        </pc:sldMkLst>
        <pc:spChg chg="mod">
          <ac:chgData name="Lisa Mullan" userId="8753aae5-4429-47a0-b43d-fe0dc1f5fc2f" providerId="ADAL" clId="{929A6780-907B-4A00-8A00-6C71B62FBB18}" dt="2022-07-08T17:12:51.458" v="8" actId="20577"/>
          <ac:spMkLst>
            <pc:docMk/>
            <pc:sldMk cId="2239544789" sldId="289"/>
            <ac:spMk id="14" creationId="{6644478E-D33A-AE4A-6085-E4AEA045491F}"/>
          </ac:spMkLst>
        </pc:spChg>
        <pc:spChg chg="mod">
          <ac:chgData name="Lisa Mullan" userId="8753aae5-4429-47a0-b43d-fe0dc1f5fc2f" providerId="ADAL" clId="{929A6780-907B-4A00-8A00-6C71B62FBB18}" dt="2022-07-08T17:13:37.547" v="19" actId="20577"/>
          <ac:spMkLst>
            <pc:docMk/>
            <pc:sldMk cId="2239544789" sldId="289"/>
            <ac:spMk id="28" creationId="{1FC7B4A7-1047-6649-99EC-B64997BD9D1E}"/>
          </ac:spMkLst>
        </pc:spChg>
        <pc:spChg chg="mod">
          <ac:chgData name="Lisa Mullan" userId="8753aae5-4429-47a0-b43d-fe0dc1f5fc2f" providerId="ADAL" clId="{929A6780-907B-4A00-8A00-6C71B62FBB18}" dt="2022-07-08T17:13:19.938" v="17" actId="20577"/>
          <ac:spMkLst>
            <pc:docMk/>
            <pc:sldMk cId="2239544789" sldId="289"/>
            <ac:spMk id="30" creationId="{26145889-8DF7-4A24-6A32-A7160B162EBE}"/>
          </ac:spMkLst>
        </pc:spChg>
        <pc:spChg chg="mod">
          <ac:chgData name="Lisa Mullan" userId="8753aae5-4429-47a0-b43d-fe0dc1f5fc2f" providerId="ADAL" clId="{929A6780-907B-4A00-8A00-6C71B62FBB18}" dt="2022-07-08T17:13:52.816" v="21" actId="20577"/>
          <ac:spMkLst>
            <pc:docMk/>
            <pc:sldMk cId="2239544789" sldId="289"/>
            <ac:spMk id="34" creationId="{C26DD723-4A00-516A-4536-E71DA8DFCD9E}"/>
          </ac:spMkLst>
        </pc:spChg>
      </pc:sldChg>
      <pc:sldChg chg="modAnim">
        <pc:chgData name="Lisa Mullan" userId="8753aae5-4429-47a0-b43d-fe0dc1f5fc2f" providerId="ADAL" clId="{929A6780-907B-4A00-8A00-6C71B62FBB18}" dt="2022-07-13T10:17:00.823" v="366"/>
        <pc:sldMkLst>
          <pc:docMk/>
          <pc:sldMk cId="2662215922" sldId="290"/>
        </pc:sldMkLst>
      </pc:sldChg>
      <pc:sldChg chg="modSp mod">
        <pc:chgData name="Lisa Mullan" userId="8753aae5-4429-47a0-b43d-fe0dc1f5fc2f" providerId="ADAL" clId="{929A6780-907B-4A00-8A00-6C71B62FBB18}" dt="2022-07-08T17:17:04.636" v="71" actId="20577"/>
        <pc:sldMkLst>
          <pc:docMk/>
          <pc:sldMk cId="1312050941" sldId="291"/>
        </pc:sldMkLst>
        <pc:spChg chg="mod">
          <ac:chgData name="Lisa Mullan" userId="8753aae5-4429-47a0-b43d-fe0dc1f5fc2f" providerId="ADAL" clId="{929A6780-907B-4A00-8A00-6C71B62FBB18}" dt="2022-07-08T17:17:04.636" v="71" actId="20577"/>
          <ac:spMkLst>
            <pc:docMk/>
            <pc:sldMk cId="1312050941" sldId="291"/>
            <ac:spMk id="22" creationId="{04C02B86-7416-714A-83D7-7FC98AA88F2E}"/>
          </ac:spMkLst>
        </pc:spChg>
      </pc:sldChg>
      <pc:sldChg chg="modSp mod">
        <pc:chgData name="Lisa Mullan" userId="8753aae5-4429-47a0-b43d-fe0dc1f5fc2f" providerId="ADAL" clId="{929A6780-907B-4A00-8A00-6C71B62FBB18}" dt="2022-07-13T10:17:00.590" v="365" actId="20577"/>
        <pc:sldMkLst>
          <pc:docMk/>
          <pc:sldMk cId="2801202633" sldId="293"/>
        </pc:sldMkLst>
        <pc:spChg chg="mod">
          <ac:chgData name="Lisa Mullan" userId="8753aae5-4429-47a0-b43d-fe0dc1f5fc2f" providerId="ADAL" clId="{929A6780-907B-4A00-8A00-6C71B62FBB18}" dt="2022-07-13T10:17:00.590" v="365" actId="20577"/>
          <ac:spMkLst>
            <pc:docMk/>
            <pc:sldMk cId="2801202633" sldId="293"/>
            <ac:spMk id="13" creationId="{A4B28FDD-740F-F27B-5682-437FCBFD6C84}"/>
          </ac:spMkLst>
        </pc:spChg>
      </pc:sldChg>
      <pc:sldChg chg="modSp mod modAnim">
        <pc:chgData name="Lisa Mullan" userId="8753aae5-4429-47a0-b43d-fe0dc1f5fc2f" providerId="ADAL" clId="{929A6780-907B-4A00-8A00-6C71B62FBB18}" dt="2022-07-13T10:19:57.350" v="400" actId="20577"/>
        <pc:sldMkLst>
          <pc:docMk/>
          <pc:sldMk cId="2661236983" sldId="295"/>
        </pc:sldMkLst>
        <pc:spChg chg="mod">
          <ac:chgData name="Lisa Mullan" userId="8753aae5-4429-47a0-b43d-fe0dc1f5fc2f" providerId="ADAL" clId="{929A6780-907B-4A00-8A00-6C71B62FBB18}" dt="2022-07-13T10:19:57.350" v="400" actId="20577"/>
          <ac:spMkLst>
            <pc:docMk/>
            <pc:sldMk cId="2661236983" sldId="295"/>
            <ac:spMk id="8" creationId="{B74FADFE-8AC4-1F42-E888-96917266893D}"/>
          </ac:spMkLst>
        </pc:spChg>
        <pc:spChg chg="mod">
          <ac:chgData name="Lisa Mullan" userId="8753aae5-4429-47a0-b43d-fe0dc1f5fc2f" providerId="ADAL" clId="{929A6780-907B-4A00-8A00-6C71B62FBB18}" dt="2022-07-08T17:19:47.591" v="87" actId="20577"/>
          <ac:spMkLst>
            <pc:docMk/>
            <pc:sldMk cId="2661236983" sldId="295"/>
            <ac:spMk id="12" creationId="{D2E80040-3F48-8DF0-BFBC-3687AE451ABA}"/>
          </ac:spMkLst>
        </pc:spChg>
        <pc:spChg chg="mod">
          <ac:chgData name="Lisa Mullan" userId="8753aae5-4429-47a0-b43d-fe0dc1f5fc2f" providerId="ADAL" clId="{929A6780-907B-4A00-8A00-6C71B62FBB18}" dt="2022-07-08T17:19:33.519" v="86" actId="313"/>
          <ac:spMkLst>
            <pc:docMk/>
            <pc:sldMk cId="2661236983" sldId="295"/>
            <ac:spMk id="13" creationId="{7F510F12-2B23-4219-354F-878A08DF402C}"/>
          </ac:spMkLst>
        </pc:spChg>
      </pc:sldChg>
      <pc:sldChg chg="modSp modAnim">
        <pc:chgData name="Lisa Mullan" userId="8753aae5-4429-47a0-b43d-fe0dc1f5fc2f" providerId="ADAL" clId="{929A6780-907B-4A00-8A00-6C71B62FBB18}" dt="2022-07-13T10:20:35.034" v="401" actId="20577"/>
        <pc:sldMkLst>
          <pc:docMk/>
          <pc:sldMk cId="4251253272" sldId="296"/>
        </pc:sldMkLst>
        <pc:spChg chg="mod">
          <ac:chgData name="Lisa Mullan" userId="8753aae5-4429-47a0-b43d-fe0dc1f5fc2f" providerId="ADAL" clId="{929A6780-907B-4A00-8A00-6C71B62FBB18}" dt="2022-07-13T10:20:35.034" v="401" actId="20577"/>
          <ac:spMkLst>
            <pc:docMk/>
            <pc:sldMk cId="4251253272" sldId="296"/>
            <ac:spMk id="10" creationId="{4DD85213-766C-90E7-3DCC-489D5BC93DE6}"/>
          </ac:spMkLst>
        </pc:spChg>
        <pc:spChg chg="mod">
          <ac:chgData name="Lisa Mullan" userId="8753aae5-4429-47a0-b43d-fe0dc1f5fc2f" providerId="ADAL" clId="{929A6780-907B-4A00-8A00-6C71B62FBB18}" dt="2022-07-08T17:20:43.702" v="103" actId="20577"/>
          <ac:spMkLst>
            <pc:docMk/>
            <pc:sldMk cId="4251253272" sldId="296"/>
            <ac:spMk id="13" creationId="{FAAF0354-D8AE-74B4-19D0-6600BA43FE3A}"/>
          </ac:spMkLst>
        </pc:spChg>
      </pc:sldChg>
      <pc:sldChg chg="modSp mod modAnim">
        <pc:chgData name="Lisa Mullan" userId="8753aae5-4429-47a0-b43d-fe0dc1f5fc2f" providerId="ADAL" clId="{929A6780-907B-4A00-8A00-6C71B62FBB18}" dt="2022-07-13T10:23:12.945" v="493" actId="6549"/>
        <pc:sldMkLst>
          <pc:docMk/>
          <pc:sldMk cId="1670962692" sldId="297"/>
        </pc:sldMkLst>
        <pc:spChg chg="mod">
          <ac:chgData name="Lisa Mullan" userId="8753aae5-4429-47a0-b43d-fe0dc1f5fc2f" providerId="ADAL" clId="{929A6780-907B-4A00-8A00-6C71B62FBB18}" dt="2022-07-13T10:23:12.945" v="493" actId="6549"/>
          <ac:spMkLst>
            <pc:docMk/>
            <pc:sldMk cId="1670962692" sldId="297"/>
            <ac:spMk id="8" creationId="{B74FADFE-8AC4-1F42-E888-96917266893D}"/>
          </ac:spMkLst>
        </pc:spChg>
        <pc:spChg chg="mod">
          <ac:chgData name="Lisa Mullan" userId="8753aae5-4429-47a0-b43d-fe0dc1f5fc2f" providerId="ADAL" clId="{929A6780-907B-4A00-8A00-6C71B62FBB18}" dt="2022-07-08T17:22:36.857" v="137" actId="14100"/>
          <ac:spMkLst>
            <pc:docMk/>
            <pc:sldMk cId="1670962692" sldId="297"/>
            <ac:spMk id="10" creationId="{B5768F2A-F406-FF85-FDF4-65DE92D2316B}"/>
          </ac:spMkLst>
        </pc:spChg>
        <pc:spChg chg="mod">
          <ac:chgData name="Lisa Mullan" userId="8753aae5-4429-47a0-b43d-fe0dc1f5fc2f" providerId="ADAL" clId="{929A6780-907B-4A00-8A00-6C71B62FBB18}" dt="2022-07-08T17:23:16.621" v="140" actId="20577"/>
          <ac:spMkLst>
            <pc:docMk/>
            <pc:sldMk cId="1670962692" sldId="297"/>
            <ac:spMk id="12" creationId="{D2E80040-3F48-8DF0-BFBC-3687AE451ABA}"/>
          </ac:spMkLst>
        </pc:spChg>
      </pc:sldChg>
      <pc:sldChg chg="modSp mod">
        <pc:chgData name="Lisa Mullan" userId="8753aae5-4429-47a0-b43d-fe0dc1f5fc2f" providerId="ADAL" clId="{929A6780-907B-4A00-8A00-6C71B62FBB18}" dt="2022-07-13T10:30:03.419" v="522" actId="20577"/>
        <pc:sldMkLst>
          <pc:docMk/>
          <pc:sldMk cId="781075984" sldId="298"/>
        </pc:sldMkLst>
        <pc:spChg chg="mod">
          <ac:chgData name="Lisa Mullan" userId="8753aae5-4429-47a0-b43d-fe0dc1f5fc2f" providerId="ADAL" clId="{929A6780-907B-4A00-8A00-6C71B62FBB18}" dt="2022-07-13T10:29:28.742" v="513" actId="20577"/>
          <ac:spMkLst>
            <pc:docMk/>
            <pc:sldMk cId="781075984" sldId="298"/>
            <ac:spMk id="12" creationId="{D2E80040-3F48-8DF0-BFBC-3687AE451ABA}"/>
          </ac:spMkLst>
        </pc:spChg>
        <pc:spChg chg="mod">
          <ac:chgData name="Lisa Mullan" userId="8753aae5-4429-47a0-b43d-fe0dc1f5fc2f" providerId="ADAL" clId="{929A6780-907B-4A00-8A00-6C71B62FBB18}" dt="2022-07-13T10:30:03.419" v="522" actId="20577"/>
          <ac:spMkLst>
            <pc:docMk/>
            <pc:sldMk cId="781075984" sldId="298"/>
            <ac:spMk id="13" creationId="{DE65EDAE-E5DE-0558-476B-ECEDFA521C34}"/>
          </ac:spMkLst>
        </pc:spChg>
        <pc:spChg chg="mod">
          <ac:chgData name="Lisa Mullan" userId="8753aae5-4429-47a0-b43d-fe0dc1f5fc2f" providerId="ADAL" clId="{929A6780-907B-4A00-8A00-6C71B62FBB18}" dt="2022-07-13T10:29:05.033" v="510" actId="14100"/>
          <ac:spMkLst>
            <pc:docMk/>
            <pc:sldMk cId="781075984" sldId="298"/>
            <ac:spMk id="29" creationId="{E735D0E0-8E36-95D6-00E5-A87AF1A24769}"/>
          </ac:spMkLst>
        </pc:spChg>
      </pc:sldChg>
      <pc:sldChg chg="modSp mod">
        <pc:chgData name="Lisa Mullan" userId="8753aae5-4429-47a0-b43d-fe0dc1f5fc2f" providerId="ADAL" clId="{929A6780-907B-4A00-8A00-6C71B62FBB18}" dt="2022-07-13T10:31:57.330" v="534" actId="20577"/>
        <pc:sldMkLst>
          <pc:docMk/>
          <pc:sldMk cId="1889832820" sldId="300"/>
        </pc:sldMkLst>
        <pc:spChg chg="mod">
          <ac:chgData name="Lisa Mullan" userId="8753aae5-4429-47a0-b43d-fe0dc1f5fc2f" providerId="ADAL" clId="{929A6780-907B-4A00-8A00-6C71B62FBB18}" dt="2022-07-13T10:31:57.330" v="534" actId="20577"/>
          <ac:spMkLst>
            <pc:docMk/>
            <pc:sldMk cId="1889832820" sldId="300"/>
            <ac:spMk id="13" creationId="{A4B28FDD-740F-F27B-5682-437FCBFD6C84}"/>
          </ac:spMkLst>
        </pc:spChg>
      </pc:sldChg>
      <pc:sldChg chg="modSp mod">
        <pc:chgData name="Lisa Mullan" userId="8753aae5-4429-47a0-b43d-fe0dc1f5fc2f" providerId="ADAL" clId="{929A6780-907B-4A00-8A00-6C71B62FBB18}" dt="2022-07-13T10:32:23.960" v="538" actId="20577"/>
        <pc:sldMkLst>
          <pc:docMk/>
          <pc:sldMk cId="1287831214" sldId="301"/>
        </pc:sldMkLst>
        <pc:spChg chg="mod">
          <ac:chgData name="Lisa Mullan" userId="8753aae5-4429-47a0-b43d-fe0dc1f5fc2f" providerId="ADAL" clId="{929A6780-907B-4A00-8A00-6C71B62FBB18}" dt="2022-07-13T10:32:23.960" v="538" actId="20577"/>
          <ac:spMkLst>
            <pc:docMk/>
            <pc:sldMk cId="1287831214" sldId="301"/>
            <ac:spMk id="29" creationId="{E735D0E0-8E36-95D6-00E5-A87AF1A24769}"/>
          </ac:spMkLst>
        </pc:spChg>
      </pc:sldChg>
      <pc:sldChg chg="modSp mod">
        <pc:chgData name="Lisa Mullan" userId="8753aae5-4429-47a0-b43d-fe0dc1f5fc2f" providerId="ADAL" clId="{929A6780-907B-4A00-8A00-6C71B62FBB18}" dt="2022-07-13T10:24:16.503" v="501" actId="313"/>
        <pc:sldMkLst>
          <pc:docMk/>
          <pc:sldMk cId="1146968008" sldId="307"/>
        </pc:sldMkLst>
        <pc:spChg chg="mod">
          <ac:chgData name="Lisa Mullan" userId="8753aae5-4429-47a0-b43d-fe0dc1f5fc2f" providerId="ADAL" clId="{929A6780-907B-4A00-8A00-6C71B62FBB18}" dt="2022-07-13T10:24:16.503" v="501" actId="313"/>
          <ac:spMkLst>
            <pc:docMk/>
            <pc:sldMk cId="1146968008" sldId="307"/>
            <ac:spMk id="29" creationId="{E735D0E0-8E36-95D6-00E5-A87AF1A24769}"/>
          </ac:spMkLst>
        </pc:spChg>
      </pc:sldChg>
      <pc:sldChg chg="modSp">
        <pc:chgData name="Lisa Mullan" userId="8753aae5-4429-47a0-b43d-fe0dc1f5fc2f" providerId="ADAL" clId="{929A6780-907B-4A00-8A00-6C71B62FBB18}" dt="2022-07-08T17:16:15.144" v="65" actId="20577"/>
        <pc:sldMkLst>
          <pc:docMk/>
          <pc:sldMk cId="3243583980" sldId="308"/>
        </pc:sldMkLst>
        <pc:spChg chg="mod">
          <ac:chgData name="Lisa Mullan" userId="8753aae5-4429-47a0-b43d-fe0dc1f5fc2f" providerId="ADAL" clId="{929A6780-907B-4A00-8A00-6C71B62FBB18}" dt="2022-07-08T17:15:07.038" v="27" actId="20577"/>
          <ac:spMkLst>
            <pc:docMk/>
            <pc:sldMk cId="3243583980" sldId="308"/>
            <ac:spMk id="9" creationId="{32C8D55B-C17E-AA2B-0381-5B70FCE4F514}"/>
          </ac:spMkLst>
        </pc:spChg>
        <pc:spChg chg="mod">
          <ac:chgData name="Lisa Mullan" userId="8753aae5-4429-47a0-b43d-fe0dc1f5fc2f" providerId="ADAL" clId="{929A6780-907B-4A00-8A00-6C71B62FBB18}" dt="2022-07-08T17:16:15.144" v="65" actId="20577"/>
          <ac:spMkLst>
            <pc:docMk/>
            <pc:sldMk cId="3243583980" sldId="308"/>
            <ac:spMk id="17" creationId="{898F5730-E396-D007-314E-1252255E672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C58FF-BD38-4AD4-AAD2-1901F1B0B8B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E2BEE-5A9A-4E81-9D7D-4CA70C86E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92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E2BEE-5A9A-4E81-9D7D-4CA70C86E4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78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E2BEE-5A9A-4E81-9D7D-4CA70C86E4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77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E2BEE-5A9A-4E81-9D7D-4CA70C86E4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45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E2BEE-5A9A-4E81-9D7D-4CA70C86E4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42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E2BEE-5A9A-4E81-9D7D-4CA70C86E4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72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E2BEE-5A9A-4E81-9D7D-4CA70C86E4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74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E2BEE-5A9A-4E81-9D7D-4CA70C86E4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85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E2BEE-5A9A-4E81-9D7D-4CA70C86E4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1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E2BEE-5A9A-4E81-9D7D-4CA70C86E4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7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13/07/2022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156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13/07/2022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00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13/07/2022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80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13/07/2022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949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13/07/2022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53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13/07/2022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654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13/07/2022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77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13/07/2022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99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13/07/2022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5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13/07/2022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33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13/07/2022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24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259E8-931D-8240-B1C3-5F377BF07623}" type="datetimeFigureOut">
              <a:rPr lang="en-GB" smtClean="0"/>
              <a:t>13/07/2022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MSIPCMContentMarking" descr="{&quot;HashCode&quot;:-242339457,&quot;Placement&quot;:&quot;Footer&quot;,&quot;Top&quot;:368.1945,&quot;Left&quot;:572.5106,&quot;SlideWidth&quot;:720,&quot;SlideHeight&quot;:405}">
            <a:extLst>
              <a:ext uri="{FF2B5EF4-FFF2-40B4-BE49-F238E27FC236}">
                <a16:creationId xmlns:a16="http://schemas.microsoft.com/office/drawing/2014/main" id="{FC0BB12C-A153-4811-855A-15423AC8F581}"/>
              </a:ext>
            </a:extLst>
          </p:cNvPr>
          <p:cNvSpPr txBox="1"/>
          <p:nvPr userDrawn="1"/>
        </p:nvSpPr>
        <p:spPr>
          <a:xfrm>
            <a:off x="7270885" y="4676070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GB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350776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ropbox/2022%20MALC/U1114%20BAYLAB%20PACKAGING%20PANDEMIC/TopWaste.pn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file:////Users/malcolm/Desktop/T1202%20BAYLAB%20LABCOAT%202022/PPT-items/Corp-Logo_Baylab_Basic_print_CMYK.png" TargetMode="External"/><Relationship Id="rId5" Type="http://schemas.openxmlformats.org/officeDocument/2006/relationships/image" Target="../media/image2.png"/><Relationship Id="rId4" Type="http://schemas.openxmlformats.org/officeDocument/2006/relationships/image" Target="file:////Users/malcolm/Dropbox/2022%20MALC/U1114%20BAYLAB%20PACKAGING%20PANDEMIC/pexels-stijn-dijkstra-2583836.jp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file:////Users/malcolm/Dropbox/2022%20MALC/U1114%20BAYLAB%20PACKAGING%20PANDEMIC/pexels-cup-of-couple-6963622.jpg" TargetMode="External"/><Relationship Id="rId7" Type="http://schemas.openxmlformats.org/officeDocument/2006/relationships/image" Target="file:////Users/malcolm/Dropbox/2022%20MALC/U1114%20BAYLAB%20PACKAGING%20PANDEMIC/TopWaste.pn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file:////Users/malcolm/Desktop/T1202%20BAYLAB%20LABCOAT%202022/PPT-items/Corp-Logo_Baylab_Basic_print_CMYK.png" TargetMode="External"/><Relationship Id="rId4" Type="http://schemas.openxmlformats.org/officeDocument/2006/relationships/image" Target="../media/image2.png"/><Relationship Id="rId9" Type="http://schemas.openxmlformats.org/officeDocument/2006/relationships/image" Target="file:////Users/malcolm/Dropbox/2022%20MALC/U1114%20BAYLAB%20PACKAGING%20PANDEMIC/BottomTriangle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lcolm/Dropbox/2022%20MALC/U1114%20BAYLAB%20PACKAGING%20PANDEMIC/packaginglogos.jpg" TargetMode="External"/><Relationship Id="rId7" Type="http://schemas.openxmlformats.org/officeDocument/2006/relationships/image" Target="file:////Users/malcolm/Dropbox/2022%20MALC/U1114%20BAYLAB%20PACKAGING%20PANDEMIC/BottomTriangle.png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file:////Users/malcolm/Desktop/T1202%20BAYLAB%20LABCOAT%202022/PPT-items/Corp-Logo_Baylab_Basic_print_CMYK.png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lcolm/Desktop/T1202%20BAYLAB%20LABCOAT%202022/PPT-items/Corp-Logo_Baylab_Basic_print_CMYK.p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malcolm/Dropbox/2022%20MALC/U1114%20BAYLAB%20PACKAGING%20PANDEMIC/BottomTriangle.png" TargetMode="Externa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ropbox/2022%20MALC/U1114%20BAYLAB%20PACKAGING%20PANDEMIC/plasticglasscan.pn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ropbox/2022%20MALC/U1114%20BAYLAB%20PACKAGING%20PANDEMIC/BottomTriangle.png" TargetMode="External"/><Relationship Id="rId5" Type="http://schemas.openxmlformats.org/officeDocument/2006/relationships/image" Target="../media/image6.png"/><Relationship Id="rId4" Type="http://schemas.openxmlformats.org/officeDocument/2006/relationships/image" Target="file:////Users/malcolm/Desktop/T1202%20BAYLAB%20LABCOAT%202022/PPT-items/Corp-Logo_Baylab_Basic_print_CMYK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lcolm/Dropbox/2022%20MALC/U1114%20BAYLAB%20PACKAGING%20PANDEMIC/bio-compostable.jpg" TargetMode="External"/><Relationship Id="rId7" Type="http://schemas.openxmlformats.org/officeDocument/2006/relationships/image" Target="file:////Users/malcolm/Dropbox/2022%20MALC/U1114%20BAYLAB%20PACKAGING%20PANDEMIC/BottomTriangle.png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file:////Users/malcolm/Desktop/T1202%20BAYLAB%20LABCOAT%202022/PPT-items/Corp-Logo_Baylab_Basic_print_CMYK.png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ropbox/2022%20MALC/U1114%20BAYLAB%20PACKAGING%20PANDEMIC/BottomTriangle.png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esktop/T1202%20BAYLAB%20LABCOAT%202022/PPT-items/Corp-Logo_Baylab_Basic_print_CMYK.p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lcolm/Desktop/T1202%20BAYLAB%20LABCOAT%202022/PPT-items/Corp-Logo_Baylab_Basic_print_CMYK.png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file:////Users/malcolm/Dropbox/2022%20MALC/U1114%20BAYLAB%20PACKAGING%20PANDEMIC/BottomTriangle.png" TargetMode="Externa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file:////Users/malcolm/Desktop/T1202%20BAYLAB%20LABCOAT%202022/PPT-items/Corp-Logo_Baylab_Basic_print_CMYK.png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file:////Users/malcolm/Dropbox/2022%20MALC/U1114%20BAYLAB%20PACKAGING%20PANDEMIC/BottomTriangle.png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lcolm/Desktop/T1202%20BAYLAB%20LABCOAT%202022/PPT-items/Corp-Logo_Baylab_Basic_print_CMYK.p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lcolm/Dropbox/2022%20MALC/U1114%20BAYLAB%20PACKAGING%20PANDEMIC/Word%20Art.png" TargetMode="External"/><Relationship Id="rId7" Type="http://schemas.openxmlformats.org/officeDocument/2006/relationships/image" Target="file:////Users/malcolm/Dropbox/2022%20MALC/U1114%20BAYLAB%20PACKAGING%20PANDEMIC/BottomTriangle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file:////Users/malcolm/Desktop/T1202%20BAYLAB%20LABCOAT%202022/PPT-items/Corp-Logo_Baylab_Basic_print_CMYK.png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lcolm/Desktop/T1202%20BAYLAB%20LABCOAT%202022/PPT-items/Corp-Logo_Baylab_Basic_print_CMYK.png" TargetMode="External"/><Relationship Id="rId7" Type="http://schemas.openxmlformats.org/officeDocument/2006/relationships/image" Target="file:////Users/malcolm/Dropbox/2022%20MALC/U1114%20BAYLAB%20PACKAGING%20PANDEMIC/Recyclebin+.p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file:////Users/malcolm/Dropbox/2022%20MALC/U1114%20BAYLAB%20PACKAGING%20PANDEMIC/TopWaste.png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ropbox/2022%20MALC/U1114%20BAYLAB%20PACKAGING%20PANDEMIC/BottomTriangle.png" TargetMode="External"/><Relationship Id="rId5" Type="http://schemas.openxmlformats.org/officeDocument/2006/relationships/image" Target="../media/image6.png"/><Relationship Id="rId4" Type="http://schemas.openxmlformats.org/officeDocument/2006/relationships/image" Target="file:////Users/malcolm/Desktop/T1202%20BAYLAB%20LABCOAT%202022/PPT-items/Corp-Logo_Baylab_Basic_print_CMYK.pn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file:////Users/malcolm/Desktop/T1202%20BAYLAB%20LABCOAT%202022/PPT-items/Corp-Logo_Baylab_Basic_print_CMYK.png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file:////Users/malcolm/Dropbox/2022%20MALC/U1114%20BAYLAB%20PACKAGING%20PANDEMIC/BottomTriangle.png" TargetMode="External"/><Relationship Id="rId4" Type="http://schemas.openxmlformats.org/officeDocument/2006/relationships/image" Target="../media/image6.png"/><Relationship Id="rId9" Type="http://schemas.openxmlformats.org/officeDocument/2006/relationships/image" Target="file:////Users/malcolm/Dropbox/2022%20MALC/U1114%20BAYLAB%20PACKAGING%20PANDEMIC/Windex_1551226945994-HR.jp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file:////Users/malcolm/Desktop/T1202%20BAYLAB%20LABCOAT%202022/PPT-items/Corp-Logo_Baylab_Basic_print_CMYK.p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.png"/><Relationship Id="rId5" Type="http://schemas.openxmlformats.org/officeDocument/2006/relationships/image" Target="../media/image40.jpeg"/><Relationship Id="rId10" Type="http://schemas.openxmlformats.org/officeDocument/2006/relationships/image" Target="../media/image45.jp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ropbox/2022%20MALC/U1114%20BAYLAB%20PACKAGING%20PANDEMIC/BottomTriangle.png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esktop/T1202%20BAYLAB%20LABCOAT%202022/PPT-items/Corp-Logo_Baylab_Basic_print_CMYK.png" TargetMode="External"/><Relationship Id="rId5" Type="http://schemas.openxmlformats.org/officeDocument/2006/relationships/image" Target="../media/image2.png"/><Relationship Id="rId4" Type="http://schemas.openxmlformats.org/officeDocument/2006/relationships/image" Target="file:////Users/malcolm/Dropbox/2022%20MALC/U1114%20BAYLAB%20PACKAGING%20PANDEMIC/Colorful_Speech_Bubbles1.pn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ropbox/2022%20MALC/U1114%20BAYLAB%20PACKAGING%20PANDEMIC/Jigsaw-carton.pn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ropbox/2022%20MALC/U1114%20BAYLAB%20PACKAGING%20PANDEMIC/BottomTriangle.png" TargetMode="External"/><Relationship Id="rId5" Type="http://schemas.openxmlformats.org/officeDocument/2006/relationships/image" Target="../media/image6.png"/><Relationship Id="rId4" Type="http://schemas.openxmlformats.org/officeDocument/2006/relationships/image" Target="file:////Users/malcolm/Desktop/T1202%20BAYLAB%20LABCOAT%202022/PPT-items/Corp-Logo_Baylab_Basic_print_CMYK.pn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4.xml"/><Relationship Id="rId7" Type="http://schemas.openxmlformats.org/officeDocument/2006/relationships/image" Target="file:////Users/malcolm/Dropbox/2022%20MALC/U1114%20BAYLAB%20PACKAGING%20PANDEMIC/BottomTriangle.p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Dtl8v5f77k?feature=oembed" TargetMode="External"/><Relationship Id="rId6" Type="http://schemas.openxmlformats.org/officeDocument/2006/relationships/image" Target="../media/image6.png"/><Relationship Id="rId5" Type="http://schemas.openxmlformats.org/officeDocument/2006/relationships/image" Target="file:////Users/malcolm/Desktop/T1202%20BAYLAB%20LABCOAT%202022/PPT-items/Corp-Logo_Baylab_Basic_print_CMYK.png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ropbox/2022%20MALC/U1114%20BAYLAB%20PACKAGING%20PANDEMIC/BottomTriangle.png" TargetMode="External"/><Relationship Id="rId5" Type="http://schemas.openxmlformats.org/officeDocument/2006/relationships/image" Target="../media/image6.png"/><Relationship Id="rId4" Type="http://schemas.openxmlformats.org/officeDocument/2006/relationships/image" Target="file:////Users/malcolm/Desktop/T1202%20BAYLAB%20LABCOAT%202022/PPT-items/Corp-Logo_Baylab_Basic_print_CMYK.p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ropbox/2022%20MALC/U1114%20BAYLAB%20PACKAGING%20PANDEMIC/BottomTriangle.png" TargetMode="External"/><Relationship Id="rId5" Type="http://schemas.openxmlformats.org/officeDocument/2006/relationships/image" Target="../media/image6.png"/><Relationship Id="rId4" Type="http://schemas.openxmlformats.org/officeDocument/2006/relationships/image" Target="file:////Users/malcolm/Desktop/T1202%20BAYLAB%20LABCOAT%202022/PPT-items/Corp-Logo_Baylab_Basic_print_CMYK.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ropbox/2022%20MALC/U1114%20BAYLAB%20PACKAGING%20PANDEMIC/BottomTriangle.png" TargetMode="External"/><Relationship Id="rId11" Type="http://schemas.openxmlformats.org/officeDocument/2006/relationships/image" Target="file:////Users/malcolm/Dropbox/2022%20MALC/U1114%20BAYLAB%20PACKAGING%20PANDEMIC/plasticattack.jpg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12.jpeg"/><Relationship Id="rId4" Type="http://schemas.openxmlformats.org/officeDocument/2006/relationships/image" Target="file:////Users/malcolm/Desktop/T1202%20BAYLAB%20LABCOAT%202022/PPT-items/Corp-Logo_Baylab_Basic_print_CMYK.png" TargetMode="External"/><Relationship Id="rId9" Type="http://schemas.openxmlformats.org/officeDocument/2006/relationships/image" Target="file:////Users/malcolm/Dropbox/2022%20MALC/U1114%20BAYLAB%20PACKAGING%20PANDEMIC/say-no-plastic-illustration_1207-913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file:////Users/malcolm/Dropbox/2022%20MALC/U1114%20BAYLAB%20PACKAGING%20PANDEMIC/whale.pn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file:////Users/malcolm/Dropbox/2022%20MALC/U1114%20BAYLAB%20PACKAGING%20PANDEMIC/seapackaging.png" TargetMode="External"/><Relationship Id="rId5" Type="http://schemas.openxmlformats.org/officeDocument/2006/relationships/image" Target="file:////Users/malcolm/Desktop/T1202%20BAYLAB%20LABCOAT%202022/PPT-items/Corp-Logo_Baylab_Basic_print_CMYK.png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file:////Users/malcolm/Dropbox/2022%20MALC/U1114%20BAYLAB%20PACKAGING%20PANDEMIC/BottomTriangle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tree, nature, forest&#10;&#10;Description automatically generated">
            <a:extLst>
              <a:ext uri="{FF2B5EF4-FFF2-40B4-BE49-F238E27FC236}">
                <a16:creationId xmlns:a16="http://schemas.microsoft.com/office/drawing/2014/main" id="{C7F54B51-F2C6-1030-B950-3B677CB23840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3009967" y="0"/>
            <a:ext cx="6134033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744423-0066-37C9-C3DD-5E0A5CFEE51E}"/>
              </a:ext>
            </a:extLst>
          </p:cNvPr>
          <p:cNvSpPr/>
          <p:nvPr/>
        </p:nvSpPr>
        <p:spPr>
          <a:xfrm>
            <a:off x="0" y="-1347"/>
            <a:ext cx="6124468" cy="5152208"/>
          </a:xfrm>
          <a:custGeom>
            <a:avLst/>
            <a:gdLst>
              <a:gd name="connsiteX0" fmla="*/ 0 w 6124468"/>
              <a:gd name="connsiteY0" fmla="*/ 0 h 5143500"/>
              <a:gd name="connsiteX1" fmla="*/ 6124468 w 6124468"/>
              <a:gd name="connsiteY1" fmla="*/ 0 h 5143500"/>
              <a:gd name="connsiteX2" fmla="*/ 6124468 w 6124468"/>
              <a:gd name="connsiteY2" fmla="*/ 5143500 h 5143500"/>
              <a:gd name="connsiteX3" fmla="*/ 0 w 6124468"/>
              <a:gd name="connsiteY3" fmla="*/ 5143500 h 5143500"/>
              <a:gd name="connsiteX4" fmla="*/ 0 w 6124468"/>
              <a:gd name="connsiteY4" fmla="*/ 0 h 5143500"/>
              <a:gd name="connsiteX0" fmla="*/ 0 w 6124468"/>
              <a:gd name="connsiteY0" fmla="*/ 0 h 5143500"/>
              <a:gd name="connsiteX1" fmla="*/ 6124468 w 6124468"/>
              <a:gd name="connsiteY1" fmla="*/ 0 h 5143500"/>
              <a:gd name="connsiteX2" fmla="*/ 4304377 w 6124468"/>
              <a:gd name="connsiteY2" fmla="*/ 5117374 h 5143500"/>
              <a:gd name="connsiteX3" fmla="*/ 0 w 6124468"/>
              <a:gd name="connsiteY3" fmla="*/ 5143500 h 5143500"/>
              <a:gd name="connsiteX4" fmla="*/ 0 w 6124468"/>
              <a:gd name="connsiteY4" fmla="*/ 0 h 5143500"/>
              <a:gd name="connsiteX0" fmla="*/ 0 w 6124468"/>
              <a:gd name="connsiteY0" fmla="*/ 0 h 5152208"/>
              <a:gd name="connsiteX1" fmla="*/ 6124468 w 6124468"/>
              <a:gd name="connsiteY1" fmla="*/ 0 h 5152208"/>
              <a:gd name="connsiteX2" fmla="*/ 4504674 w 6124468"/>
              <a:gd name="connsiteY2" fmla="*/ 5152208 h 5152208"/>
              <a:gd name="connsiteX3" fmla="*/ 0 w 6124468"/>
              <a:gd name="connsiteY3" fmla="*/ 5143500 h 5152208"/>
              <a:gd name="connsiteX4" fmla="*/ 0 w 6124468"/>
              <a:gd name="connsiteY4" fmla="*/ 0 h 515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4468" h="5152208">
                <a:moveTo>
                  <a:pt x="0" y="0"/>
                </a:moveTo>
                <a:lnTo>
                  <a:pt x="6124468" y="0"/>
                </a:lnTo>
                <a:lnTo>
                  <a:pt x="4504674" y="5152208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481C38"/>
              </a:gs>
              <a:gs pos="100000">
                <a:srgbClr val="E5134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6201D8A-C69E-1A4B-BCF6-DC9DADCB5F9A}"/>
              </a:ext>
            </a:extLst>
          </p:cNvPr>
          <p:cNvSpPr>
            <a:spLocks/>
          </p:cNvSpPr>
          <p:nvPr/>
        </p:nvSpPr>
        <p:spPr bwMode="gray">
          <a:xfrm>
            <a:off x="3834096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5CF1609D-1909-6640-A1E1-0B3A47D7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113" y="4939441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CEEC2C5-D4C3-D4F9-CA73-BC7E78235EE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7358F7-AB3D-B247-7A25-67464EA5D3D4}"/>
              </a:ext>
            </a:extLst>
          </p:cNvPr>
          <p:cNvSpPr txBox="1"/>
          <p:nvPr/>
        </p:nvSpPr>
        <p:spPr>
          <a:xfrm>
            <a:off x="-80002" y="3597575"/>
            <a:ext cx="4659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/////////////////////////////////////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813E6637-8EEC-1412-1E0A-8A2640A1D186}"/>
              </a:ext>
            </a:extLst>
          </p:cNvPr>
          <p:cNvPicPr>
            <a:picLocks noChangeAspect="1"/>
          </p:cNvPicPr>
          <p:nvPr/>
        </p:nvPicPr>
        <p:blipFill rotWithShape="1">
          <a:blip r:embed="rId7" r:link="rId8"/>
          <a:srcRect r="50250"/>
          <a:stretch>
            <a:fillRect/>
          </a:stretch>
        </p:blipFill>
        <p:spPr>
          <a:xfrm>
            <a:off x="3539832" y="1161670"/>
            <a:ext cx="2963236" cy="3568700"/>
          </a:xfrm>
          <a:prstGeom prst="rect">
            <a:avLst/>
          </a:prstGeom>
          <a:effectLst>
            <a:outerShdw blurRad="49433" dist="37492" dir="2700000" algn="tl" rotWithShape="0">
              <a:prstClr val="black">
                <a:alpha val="84743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80DFA6-4B01-C7CF-7194-BC15347D8A50}"/>
              </a:ext>
            </a:extLst>
          </p:cNvPr>
          <p:cNvSpPr txBox="1"/>
          <p:nvPr/>
        </p:nvSpPr>
        <p:spPr>
          <a:xfrm>
            <a:off x="442368" y="740429"/>
            <a:ext cx="4520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Packaging</a:t>
            </a:r>
          </a:p>
          <a:p>
            <a:r>
              <a:rPr lang="en-GB" sz="4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Pandemic!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F048B3-122A-57D0-4048-4C2634D6D63C}"/>
              </a:ext>
            </a:extLst>
          </p:cNvPr>
          <p:cNvSpPr txBox="1"/>
          <p:nvPr/>
        </p:nvSpPr>
        <p:spPr>
          <a:xfrm>
            <a:off x="442368" y="2468966"/>
            <a:ext cx="4520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D8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Problem </a:t>
            </a:r>
          </a:p>
          <a:p>
            <a:r>
              <a:rPr lang="en-GB" sz="3200" dirty="0">
                <a:solidFill>
                  <a:srgbClr val="FFD8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Packaging</a:t>
            </a:r>
          </a:p>
        </p:txBody>
      </p:sp>
    </p:spTree>
    <p:extLst>
      <p:ext uri="{BB962C8B-B14F-4D97-AF65-F5344CB8AC3E}">
        <p14:creationId xmlns:p14="http://schemas.microsoft.com/office/powerpoint/2010/main" val="43982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F094D-CA76-A4CF-3C18-E68395BF1AB5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440526" y="0"/>
            <a:ext cx="4726008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CE785E-AF63-4FD7-850F-0B7CC22D5A17}"/>
              </a:ext>
            </a:extLst>
          </p:cNvPr>
          <p:cNvSpPr/>
          <p:nvPr/>
        </p:nvSpPr>
        <p:spPr bwMode="gray">
          <a:xfrm>
            <a:off x="0" y="0"/>
            <a:ext cx="9144000" cy="5157788"/>
          </a:xfrm>
          <a:prstGeom prst="rect">
            <a:avLst/>
          </a:prstGeom>
          <a:gradFill>
            <a:gsLst>
              <a:gs pos="37000">
                <a:srgbClr val="71B955">
                  <a:alpha val="0"/>
                </a:srgbClr>
              </a:gs>
              <a:gs pos="50000">
                <a:srgbClr val="71B95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CDF9D501-36AB-3A6B-15D6-00B884C8D839}"/>
              </a:ext>
            </a:extLst>
          </p:cNvPr>
          <p:cNvSpPr/>
          <p:nvPr/>
        </p:nvSpPr>
        <p:spPr>
          <a:xfrm>
            <a:off x="-22123" y="1344"/>
            <a:ext cx="5292712" cy="5157788"/>
          </a:xfrm>
          <a:custGeom>
            <a:avLst/>
            <a:gdLst>
              <a:gd name="connsiteX0" fmla="*/ 0 w 6124468"/>
              <a:gd name="connsiteY0" fmla="*/ 0 h 5143500"/>
              <a:gd name="connsiteX1" fmla="*/ 6124468 w 6124468"/>
              <a:gd name="connsiteY1" fmla="*/ 0 h 5143500"/>
              <a:gd name="connsiteX2" fmla="*/ 6124468 w 6124468"/>
              <a:gd name="connsiteY2" fmla="*/ 5143500 h 5143500"/>
              <a:gd name="connsiteX3" fmla="*/ 0 w 6124468"/>
              <a:gd name="connsiteY3" fmla="*/ 5143500 h 5143500"/>
              <a:gd name="connsiteX4" fmla="*/ 0 w 6124468"/>
              <a:gd name="connsiteY4" fmla="*/ 0 h 5143500"/>
              <a:gd name="connsiteX0" fmla="*/ 0 w 6124468"/>
              <a:gd name="connsiteY0" fmla="*/ 0 h 5143500"/>
              <a:gd name="connsiteX1" fmla="*/ 6124468 w 6124468"/>
              <a:gd name="connsiteY1" fmla="*/ 0 h 5143500"/>
              <a:gd name="connsiteX2" fmla="*/ 4304377 w 6124468"/>
              <a:gd name="connsiteY2" fmla="*/ 5117374 h 5143500"/>
              <a:gd name="connsiteX3" fmla="*/ 0 w 6124468"/>
              <a:gd name="connsiteY3" fmla="*/ 5143500 h 5143500"/>
              <a:gd name="connsiteX4" fmla="*/ 0 w 6124468"/>
              <a:gd name="connsiteY4" fmla="*/ 0 h 5143500"/>
              <a:gd name="connsiteX0" fmla="*/ 0 w 6124468"/>
              <a:gd name="connsiteY0" fmla="*/ 0 h 5152208"/>
              <a:gd name="connsiteX1" fmla="*/ 6124468 w 6124468"/>
              <a:gd name="connsiteY1" fmla="*/ 0 h 5152208"/>
              <a:gd name="connsiteX2" fmla="*/ 4504674 w 6124468"/>
              <a:gd name="connsiteY2" fmla="*/ 5152208 h 5152208"/>
              <a:gd name="connsiteX3" fmla="*/ 0 w 6124468"/>
              <a:gd name="connsiteY3" fmla="*/ 5143500 h 5152208"/>
              <a:gd name="connsiteX4" fmla="*/ 0 w 6124468"/>
              <a:gd name="connsiteY4" fmla="*/ 0 h 5152208"/>
              <a:gd name="connsiteX0" fmla="*/ 825909 w 6124468"/>
              <a:gd name="connsiteY0" fmla="*/ 0 h 5159574"/>
              <a:gd name="connsiteX1" fmla="*/ 6124468 w 6124468"/>
              <a:gd name="connsiteY1" fmla="*/ 7366 h 5159574"/>
              <a:gd name="connsiteX2" fmla="*/ 4504674 w 6124468"/>
              <a:gd name="connsiteY2" fmla="*/ 5159574 h 5159574"/>
              <a:gd name="connsiteX3" fmla="*/ 0 w 6124468"/>
              <a:gd name="connsiteY3" fmla="*/ 5150866 h 5159574"/>
              <a:gd name="connsiteX4" fmla="*/ 825909 w 6124468"/>
              <a:gd name="connsiteY4" fmla="*/ 0 h 5159574"/>
              <a:gd name="connsiteX0" fmla="*/ 0 w 5298559"/>
              <a:gd name="connsiteY0" fmla="*/ 0 h 5180332"/>
              <a:gd name="connsiteX1" fmla="*/ 5298559 w 5298559"/>
              <a:gd name="connsiteY1" fmla="*/ 7366 h 5180332"/>
              <a:gd name="connsiteX2" fmla="*/ 3678765 w 5298559"/>
              <a:gd name="connsiteY2" fmla="*/ 5159574 h 5180332"/>
              <a:gd name="connsiteX3" fmla="*/ 36871 w 5298559"/>
              <a:gd name="connsiteY3" fmla="*/ 5180332 h 5180332"/>
              <a:gd name="connsiteX4" fmla="*/ 0 w 5298559"/>
              <a:gd name="connsiteY4" fmla="*/ 0 h 5180332"/>
              <a:gd name="connsiteX0" fmla="*/ 0 w 5298559"/>
              <a:gd name="connsiteY0" fmla="*/ 0 h 5195064"/>
              <a:gd name="connsiteX1" fmla="*/ 5298559 w 5298559"/>
              <a:gd name="connsiteY1" fmla="*/ 7366 h 5195064"/>
              <a:gd name="connsiteX2" fmla="*/ 3678765 w 5298559"/>
              <a:gd name="connsiteY2" fmla="*/ 5159574 h 5195064"/>
              <a:gd name="connsiteX3" fmla="*/ 22123 w 5298559"/>
              <a:gd name="connsiteY3" fmla="*/ 5195064 h 5195064"/>
              <a:gd name="connsiteX4" fmla="*/ 0 w 5298559"/>
              <a:gd name="connsiteY4" fmla="*/ 0 h 5195064"/>
              <a:gd name="connsiteX0" fmla="*/ 2128 w 5300687"/>
              <a:gd name="connsiteY0" fmla="*/ 0 h 5202430"/>
              <a:gd name="connsiteX1" fmla="*/ 5300687 w 5300687"/>
              <a:gd name="connsiteY1" fmla="*/ 7366 h 5202430"/>
              <a:gd name="connsiteX2" fmla="*/ 3680893 w 5300687"/>
              <a:gd name="connsiteY2" fmla="*/ 5159574 h 5202430"/>
              <a:gd name="connsiteX3" fmla="*/ 2128 w 5300687"/>
              <a:gd name="connsiteY3" fmla="*/ 5202430 h 5202430"/>
              <a:gd name="connsiteX4" fmla="*/ 2128 w 5300687"/>
              <a:gd name="connsiteY4" fmla="*/ 0 h 5202430"/>
              <a:gd name="connsiteX0" fmla="*/ 2128 w 5300687"/>
              <a:gd name="connsiteY0" fmla="*/ 0 h 5202430"/>
              <a:gd name="connsiteX1" fmla="*/ 5300687 w 5300687"/>
              <a:gd name="connsiteY1" fmla="*/ 7366 h 5202430"/>
              <a:gd name="connsiteX2" fmla="*/ 3658770 w 5300687"/>
              <a:gd name="connsiteY2" fmla="*/ 5196406 h 5202430"/>
              <a:gd name="connsiteX3" fmla="*/ 2128 w 5300687"/>
              <a:gd name="connsiteY3" fmla="*/ 5202430 h 5202430"/>
              <a:gd name="connsiteX4" fmla="*/ 2128 w 5300687"/>
              <a:gd name="connsiteY4" fmla="*/ 0 h 5202430"/>
              <a:gd name="connsiteX0" fmla="*/ 2128 w 5293312"/>
              <a:gd name="connsiteY0" fmla="*/ 0 h 5202430"/>
              <a:gd name="connsiteX1" fmla="*/ 5293312 w 5293312"/>
              <a:gd name="connsiteY1" fmla="*/ 51564 h 5202430"/>
              <a:gd name="connsiteX2" fmla="*/ 3658770 w 5293312"/>
              <a:gd name="connsiteY2" fmla="*/ 5196406 h 5202430"/>
              <a:gd name="connsiteX3" fmla="*/ 2128 w 5293312"/>
              <a:gd name="connsiteY3" fmla="*/ 5202430 h 5202430"/>
              <a:gd name="connsiteX4" fmla="*/ 2128 w 5293312"/>
              <a:gd name="connsiteY4" fmla="*/ 0 h 5202430"/>
              <a:gd name="connsiteX0" fmla="*/ 0 w 5298558"/>
              <a:gd name="connsiteY0" fmla="*/ 81028 h 5150866"/>
              <a:gd name="connsiteX1" fmla="*/ 5298558 w 5298558"/>
              <a:gd name="connsiteY1" fmla="*/ 0 h 5150866"/>
              <a:gd name="connsiteX2" fmla="*/ 3664016 w 5298558"/>
              <a:gd name="connsiteY2" fmla="*/ 5144842 h 5150866"/>
              <a:gd name="connsiteX3" fmla="*/ 7374 w 5298558"/>
              <a:gd name="connsiteY3" fmla="*/ 5150866 h 5150866"/>
              <a:gd name="connsiteX4" fmla="*/ 0 w 5298558"/>
              <a:gd name="connsiteY4" fmla="*/ 81028 h 5150866"/>
              <a:gd name="connsiteX0" fmla="*/ 8902 w 5292712"/>
              <a:gd name="connsiteY0" fmla="*/ 7366 h 5150866"/>
              <a:gd name="connsiteX1" fmla="*/ 5292712 w 5292712"/>
              <a:gd name="connsiteY1" fmla="*/ 0 h 5150866"/>
              <a:gd name="connsiteX2" fmla="*/ 3658170 w 5292712"/>
              <a:gd name="connsiteY2" fmla="*/ 5144842 h 5150866"/>
              <a:gd name="connsiteX3" fmla="*/ 1528 w 5292712"/>
              <a:gd name="connsiteY3" fmla="*/ 5150866 h 5150866"/>
              <a:gd name="connsiteX4" fmla="*/ 8902 w 5292712"/>
              <a:gd name="connsiteY4" fmla="*/ 7366 h 5150866"/>
              <a:gd name="connsiteX0" fmla="*/ 8902 w 5292712"/>
              <a:gd name="connsiteY0" fmla="*/ 0 h 5150866"/>
              <a:gd name="connsiteX1" fmla="*/ 5292712 w 5292712"/>
              <a:gd name="connsiteY1" fmla="*/ 0 h 5150866"/>
              <a:gd name="connsiteX2" fmla="*/ 3658170 w 5292712"/>
              <a:gd name="connsiteY2" fmla="*/ 5144842 h 5150866"/>
              <a:gd name="connsiteX3" fmla="*/ 1528 w 5292712"/>
              <a:gd name="connsiteY3" fmla="*/ 5150866 h 5150866"/>
              <a:gd name="connsiteX4" fmla="*/ 8902 w 5292712"/>
              <a:gd name="connsiteY4" fmla="*/ 0 h 5150866"/>
              <a:gd name="connsiteX0" fmla="*/ 8902 w 5292712"/>
              <a:gd name="connsiteY0" fmla="*/ 0 h 5152209"/>
              <a:gd name="connsiteX1" fmla="*/ 5292712 w 5292712"/>
              <a:gd name="connsiteY1" fmla="*/ 0 h 5152209"/>
              <a:gd name="connsiteX2" fmla="*/ 3658170 w 5292712"/>
              <a:gd name="connsiteY2" fmla="*/ 5152209 h 5152209"/>
              <a:gd name="connsiteX3" fmla="*/ 1528 w 5292712"/>
              <a:gd name="connsiteY3" fmla="*/ 5150866 h 5152209"/>
              <a:gd name="connsiteX4" fmla="*/ 8902 w 5292712"/>
              <a:gd name="connsiteY4" fmla="*/ 0 h 515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2712" h="5152209">
                <a:moveTo>
                  <a:pt x="8902" y="0"/>
                </a:moveTo>
                <a:lnTo>
                  <a:pt x="5292712" y="0"/>
                </a:lnTo>
                <a:lnTo>
                  <a:pt x="3658170" y="5152209"/>
                </a:lnTo>
                <a:lnTo>
                  <a:pt x="1528" y="5150866"/>
                </a:lnTo>
                <a:cubicBezTo>
                  <a:pt x="-5846" y="3419178"/>
                  <a:pt x="16276" y="1731688"/>
                  <a:pt x="8902" y="0"/>
                </a:cubicBezTo>
                <a:close/>
              </a:path>
            </a:pathLst>
          </a:custGeom>
          <a:gradFill>
            <a:gsLst>
              <a:gs pos="0">
                <a:srgbClr val="481C38"/>
              </a:gs>
              <a:gs pos="100000">
                <a:srgbClr val="E5134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D3F745-8574-1E04-7C5D-BCF708AA620A}"/>
              </a:ext>
            </a:extLst>
          </p:cNvPr>
          <p:cNvSpPr>
            <a:spLocks/>
          </p:cNvSpPr>
          <p:nvPr/>
        </p:nvSpPr>
        <p:spPr bwMode="gray">
          <a:xfrm>
            <a:off x="2993057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1FA3F9CD-D10D-D16D-4A19-704393462A1C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18" name="Picture 17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032E9D88-15A5-3619-0FD7-59A7C8334E56}"/>
              </a:ext>
            </a:extLst>
          </p:cNvPr>
          <p:cNvPicPr>
            <a:picLocks noChangeAspect="1"/>
          </p:cNvPicPr>
          <p:nvPr/>
        </p:nvPicPr>
        <p:blipFill rotWithShape="1">
          <a:blip r:embed="rId6" r:link="rId7"/>
          <a:srcRect r="50250"/>
          <a:stretch>
            <a:fillRect/>
          </a:stretch>
        </p:blipFill>
        <p:spPr>
          <a:xfrm>
            <a:off x="9441809" y="113543"/>
            <a:ext cx="732577" cy="882261"/>
          </a:xfrm>
          <a:prstGeom prst="rect">
            <a:avLst/>
          </a:prstGeom>
          <a:effectLst>
            <a:outerShdw blurRad="49433" dist="37492" dir="2700000" algn="tl" rotWithShape="0">
              <a:prstClr val="black">
                <a:alpha val="84743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C011F10-94D7-CB42-ACD2-0FCEE92F307E}"/>
              </a:ext>
            </a:extLst>
          </p:cNvPr>
          <p:cNvSpPr txBox="1"/>
          <p:nvPr/>
        </p:nvSpPr>
        <p:spPr>
          <a:xfrm>
            <a:off x="9337939" y="1238330"/>
            <a:ext cx="698124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Information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Hidden Pandemic – Food Waste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Quiz!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Change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Solutions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Societal Solutions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Mission!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36AD4E8-6172-C4E3-AD37-BE9114D93B59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B71FE2-D269-D9EE-B3FC-6DC7DEE77C14}"/>
              </a:ext>
            </a:extLst>
          </p:cNvPr>
          <p:cNvSpPr txBox="1"/>
          <p:nvPr/>
        </p:nvSpPr>
        <p:spPr>
          <a:xfrm>
            <a:off x="535144" y="547274"/>
            <a:ext cx="39301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</a:p>
          <a:p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have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meanings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people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ways</a:t>
            </a:r>
            <a:endParaRPr lang="fr-F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FA9081E4-6E5A-15FF-A820-6328A5E42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113" y="4939441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B28FDD-740F-F27B-5682-437FCBFD6C84}"/>
              </a:ext>
            </a:extLst>
          </p:cNvPr>
          <p:cNvSpPr txBox="1"/>
          <p:nvPr/>
        </p:nvSpPr>
        <p:spPr>
          <a:xfrm>
            <a:off x="535144" y="1490999"/>
            <a:ext cx="369027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71B9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means meeting our 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own needs without preventing future 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generations being able to meet 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theirs.</a:t>
            </a:r>
          </a:p>
          <a:p>
            <a:pPr>
              <a:lnSpc>
                <a:spcPts val="1220"/>
              </a:lnSpc>
            </a:pPr>
            <a:endParaRPr lang="en-GB" sz="1600" dirty="0">
              <a:solidFill>
                <a:srgbClr val="71B9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71B9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continuing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profitable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harming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1220"/>
              </a:lnSpc>
            </a:pPr>
            <a:endParaRPr lang="en-GB" sz="1600" dirty="0">
              <a:solidFill>
                <a:srgbClr val="71B9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71B9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an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changes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</a:p>
          <a:p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help look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the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55B49F51-1B60-6CFB-CC08-8B72CE7AB818}"/>
              </a:ext>
            </a:extLst>
          </p:cNvPr>
          <p:cNvPicPr>
            <a:picLocks noChangeAspect="1"/>
          </p:cNvPicPr>
          <p:nvPr/>
        </p:nvPicPr>
        <p:blipFill>
          <a:blip r:embed="rId8" r:link="rId9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0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FAD980-74C4-EC18-0021-81AC67A9F4DB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169661" y="142191"/>
            <a:ext cx="4866226" cy="485162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869A40E-1210-0C4E-BAED-8A2203F725C4}"/>
              </a:ext>
            </a:extLst>
          </p:cNvPr>
          <p:cNvSpPr/>
          <p:nvPr/>
        </p:nvSpPr>
        <p:spPr>
          <a:xfrm rot="10800000">
            <a:off x="4009916" y="4558746"/>
            <a:ext cx="5148695" cy="565141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72000">
                <a:schemeClr val="bg1">
                  <a:alpha val="75721"/>
                </a:schemeClr>
              </a:gs>
              <a:gs pos="42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735D0E0-8E36-95D6-00E5-A87AF1A2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0" y="490612"/>
            <a:ext cx="7959860" cy="1021904"/>
          </a:xfrm>
        </p:spPr>
        <p:txBody>
          <a:bodyPr>
            <a:normAutofit/>
          </a:bodyPr>
          <a:lstStyle/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many words, </a:t>
            </a:r>
            <a:b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many symbols!</a:t>
            </a:r>
          </a:p>
        </p:txBody>
      </p: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E80040-3F48-8DF0-BFBC-3687AE451ABA}"/>
              </a:ext>
            </a:extLst>
          </p:cNvPr>
          <p:cNvSpPr txBox="1">
            <a:spLocks/>
          </p:cNvSpPr>
          <p:nvPr/>
        </p:nvSpPr>
        <p:spPr>
          <a:xfrm>
            <a:off x="584618" y="1677274"/>
            <a:ext cx="3783501" cy="390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There are many terms and logos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used when describing packaging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materials and how good or bad they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are for our environment.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Sometimes two words are used for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the same idea!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Sometimes the wrong words are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used!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Let’s start with a quiz to see which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ones you have come across before</a:t>
            </a:r>
            <a:r>
              <a:rPr lang="en-GB" sz="1600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C53C58-5E29-67DB-D807-E20838F60E3A}"/>
              </a:ext>
            </a:extLst>
          </p:cNvPr>
          <p:cNvSpPr/>
          <p:nvPr/>
        </p:nvSpPr>
        <p:spPr>
          <a:xfrm rot="5400000">
            <a:off x="6297304" y="2277051"/>
            <a:ext cx="5148695" cy="565141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72000">
                <a:schemeClr val="bg1">
                  <a:alpha val="75721"/>
                </a:schemeClr>
              </a:gs>
              <a:gs pos="42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92A43E-0CDD-FD4A-9CE3-9C6AA22F1F31}"/>
              </a:ext>
            </a:extLst>
          </p:cNvPr>
          <p:cNvSpPr/>
          <p:nvPr/>
        </p:nvSpPr>
        <p:spPr>
          <a:xfrm>
            <a:off x="3930657" y="27784"/>
            <a:ext cx="5148695" cy="565141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72000">
                <a:schemeClr val="bg1">
                  <a:alpha val="75721"/>
                </a:schemeClr>
              </a:gs>
              <a:gs pos="42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6" r:link="rId7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0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869A40E-1210-0C4E-BAED-8A2203F725C4}"/>
              </a:ext>
            </a:extLst>
          </p:cNvPr>
          <p:cNvSpPr/>
          <p:nvPr/>
        </p:nvSpPr>
        <p:spPr>
          <a:xfrm rot="10800000">
            <a:off x="4009918" y="3319245"/>
            <a:ext cx="5148695" cy="1843866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72000">
                <a:schemeClr val="bg1">
                  <a:alpha val="75721"/>
                </a:schemeClr>
              </a:gs>
              <a:gs pos="42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E80040-3F48-8DF0-BFBC-3687AE451ABA}"/>
              </a:ext>
            </a:extLst>
          </p:cNvPr>
          <p:cNvSpPr txBox="1">
            <a:spLocks/>
          </p:cNvSpPr>
          <p:nvPr/>
        </p:nvSpPr>
        <p:spPr>
          <a:xfrm>
            <a:off x="549960" y="1535778"/>
            <a:ext cx="4250640" cy="2706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 biodegradable material breaks down into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many microscopic fragments.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 biodegradable material eventually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decays naturally and in a way that is not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harmful to the environment.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 biodegradable material builds up in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environment over time.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4FADFE-8AC4-1F42-E888-96917266893D}"/>
              </a:ext>
            </a:extLst>
          </p:cNvPr>
          <p:cNvSpPr txBox="1">
            <a:spLocks/>
          </p:cNvSpPr>
          <p:nvPr/>
        </p:nvSpPr>
        <p:spPr>
          <a:xfrm>
            <a:off x="4939320" y="1521135"/>
            <a:ext cx="3654720" cy="390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On its own the term can be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meaningless as most materials will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biodegrade given time.</a:t>
            </a:r>
          </a:p>
          <a:p>
            <a:pPr marL="0" indent="0">
              <a:buNone/>
            </a:pPr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There are no defined time limits for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the term “biodegradable,” thus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use of this word can be potentially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confusing to the general public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both in terms of where to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dispose of it and what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happens to it once it has been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discarded.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A98B930-CB68-4553-D46C-9FE858E24CFA}"/>
              </a:ext>
            </a:extLst>
          </p:cNvPr>
          <p:cNvSpPr>
            <a:spLocks noEditPoints="1"/>
          </p:cNvSpPr>
          <p:nvPr/>
        </p:nvSpPr>
        <p:spPr bwMode="gray">
          <a:xfrm>
            <a:off x="83104" y="2046661"/>
            <a:ext cx="4856216" cy="1386348"/>
          </a:xfrm>
          <a:custGeom>
            <a:avLst/>
            <a:gdLst>
              <a:gd name="T0" fmla="*/ 1006 w 1080"/>
              <a:gd name="T1" fmla="*/ 83 h 391"/>
              <a:gd name="T2" fmla="*/ 873 w 1080"/>
              <a:gd name="T3" fmla="*/ 35 h 391"/>
              <a:gd name="T4" fmla="*/ 825 w 1080"/>
              <a:gd name="T5" fmla="*/ 22 h 391"/>
              <a:gd name="T6" fmla="*/ 540 w 1080"/>
              <a:gd name="T7" fmla="*/ 3 h 391"/>
              <a:gd name="T8" fmla="*/ 151 w 1080"/>
              <a:gd name="T9" fmla="*/ 66 h 391"/>
              <a:gd name="T10" fmla="*/ 10 w 1080"/>
              <a:gd name="T11" fmla="*/ 184 h 391"/>
              <a:gd name="T12" fmla="*/ 33 w 1080"/>
              <a:gd name="T13" fmla="*/ 266 h 391"/>
              <a:gd name="T14" fmla="*/ 101 w 1080"/>
              <a:gd name="T15" fmla="*/ 304 h 391"/>
              <a:gd name="T16" fmla="*/ 138 w 1080"/>
              <a:gd name="T17" fmla="*/ 316 h 391"/>
              <a:gd name="T18" fmla="*/ 241 w 1080"/>
              <a:gd name="T19" fmla="*/ 355 h 391"/>
              <a:gd name="T20" fmla="*/ 303 w 1080"/>
              <a:gd name="T21" fmla="*/ 369 h 391"/>
              <a:gd name="T22" fmla="*/ 325 w 1080"/>
              <a:gd name="T23" fmla="*/ 372 h 391"/>
              <a:gd name="T24" fmla="*/ 201 w 1080"/>
              <a:gd name="T25" fmla="*/ 358 h 391"/>
              <a:gd name="T26" fmla="*/ 503 w 1080"/>
              <a:gd name="T27" fmla="*/ 391 h 391"/>
              <a:gd name="T28" fmla="*/ 839 w 1080"/>
              <a:gd name="T29" fmla="*/ 346 h 391"/>
              <a:gd name="T30" fmla="*/ 987 w 1080"/>
              <a:gd name="T31" fmla="*/ 286 h 391"/>
              <a:gd name="T32" fmla="*/ 1063 w 1080"/>
              <a:gd name="T33" fmla="*/ 199 h 391"/>
              <a:gd name="T34" fmla="*/ 1006 w 1080"/>
              <a:gd name="T35" fmla="*/ 83 h 391"/>
              <a:gd name="T36" fmla="*/ 29 w 1080"/>
              <a:gd name="T37" fmla="*/ 189 h 391"/>
              <a:gd name="T38" fmla="*/ 136 w 1080"/>
              <a:gd name="T39" fmla="*/ 95 h 391"/>
              <a:gd name="T40" fmla="*/ 42 w 1080"/>
              <a:gd name="T41" fmla="*/ 172 h 391"/>
              <a:gd name="T42" fmla="*/ 48 w 1080"/>
              <a:gd name="T43" fmla="*/ 238 h 391"/>
              <a:gd name="T44" fmla="*/ 82 w 1080"/>
              <a:gd name="T45" fmla="*/ 277 h 391"/>
              <a:gd name="T46" fmla="*/ 29 w 1080"/>
              <a:gd name="T47" fmla="*/ 189 h 391"/>
              <a:gd name="T48" fmla="*/ 291 w 1080"/>
              <a:gd name="T49" fmla="*/ 344 h 391"/>
              <a:gd name="T50" fmla="*/ 402 w 1080"/>
              <a:gd name="T51" fmla="*/ 350 h 391"/>
              <a:gd name="T52" fmla="*/ 198 w 1080"/>
              <a:gd name="T53" fmla="*/ 319 h 391"/>
              <a:gd name="T54" fmla="*/ 101 w 1080"/>
              <a:gd name="T55" fmla="*/ 265 h 391"/>
              <a:gd name="T56" fmla="*/ 62 w 1080"/>
              <a:gd name="T57" fmla="*/ 181 h 391"/>
              <a:gd name="T58" fmla="*/ 156 w 1080"/>
              <a:gd name="T59" fmla="*/ 110 h 391"/>
              <a:gd name="T60" fmla="*/ 430 w 1080"/>
              <a:gd name="T61" fmla="*/ 40 h 391"/>
              <a:gd name="T62" fmla="*/ 727 w 1080"/>
              <a:gd name="T63" fmla="*/ 37 h 391"/>
              <a:gd name="T64" fmla="*/ 868 w 1080"/>
              <a:gd name="T65" fmla="*/ 56 h 391"/>
              <a:gd name="T66" fmla="*/ 955 w 1080"/>
              <a:gd name="T67" fmla="*/ 96 h 391"/>
              <a:gd name="T68" fmla="*/ 1011 w 1080"/>
              <a:gd name="T69" fmla="*/ 205 h 391"/>
              <a:gd name="T70" fmla="*/ 903 w 1080"/>
              <a:gd name="T71" fmla="*/ 287 h 391"/>
              <a:gd name="T72" fmla="*/ 772 w 1080"/>
              <a:gd name="T73" fmla="*/ 329 h 391"/>
              <a:gd name="T74" fmla="*/ 534 w 1080"/>
              <a:gd name="T75" fmla="*/ 360 h 391"/>
              <a:gd name="T76" fmla="*/ 307 w 1080"/>
              <a:gd name="T77" fmla="*/ 347 h 391"/>
              <a:gd name="T78" fmla="*/ 291 w 1080"/>
              <a:gd name="T79" fmla="*/ 344 h 391"/>
              <a:gd name="T80" fmla="*/ 1042 w 1080"/>
              <a:gd name="T81" fmla="*/ 193 h 391"/>
              <a:gd name="T82" fmla="*/ 1030 w 1080"/>
              <a:gd name="T83" fmla="*/ 216 h 391"/>
              <a:gd name="T84" fmla="*/ 1031 w 1080"/>
              <a:gd name="T85" fmla="*/ 214 h 391"/>
              <a:gd name="T86" fmla="*/ 1024 w 1080"/>
              <a:gd name="T87" fmla="*/ 132 h 391"/>
              <a:gd name="T88" fmla="*/ 1005 w 1080"/>
              <a:gd name="T89" fmla="*/ 109 h 391"/>
              <a:gd name="T90" fmla="*/ 1042 w 1080"/>
              <a:gd name="T91" fmla="*/ 193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80" h="391">
                <a:moveTo>
                  <a:pt x="1006" y="83"/>
                </a:moveTo>
                <a:cubicBezTo>
                  <a:pt x="966" y="59"/>
                  <a:pt x="920" y="45"/>
                  <a:pt x="873" y="35"/>
                </a:cubicBezTo>
                <a:cubicBezTo>
                  <a:pt x="857" y="30"/>
                  <a:pt x="841" y="26"/>
                  <a:pt x="825" y="22"/>
                </a:cubicBezTo>
                <a:cubicBezTo>
                  <a:pt x="726" y="1"/>
                  <a:pt x="629" y="0"/>
                  <a:pt x="540" y="3"/>
                </a:cubicBezTo>
                <a:cubicBezTo>
                  <a:pt x="363" y="9"/>
                  <a:pt x="219" y="38"/>
                  <a:pt x="151" y="66"/>
                </a:cubicBezTo>
                <a:cubicBezTo>
                  <a:pt x="89" y="90"/>
                  <a:pt x="28" y="123"/>
                  <a:pt x="10" y="184"/>
                </a:cubicBezTo>
                <a:cubicBezTo>
                  <a:pt x="0" y="212"/>
                  <a:pt x="10" y="249"/>
                  <a:pt x="33" y="266"/>
                </a:cubicBezTo>
                <a:cubicBezTo>
                  <a:pt x="54" y="284"/>
                  <a:pt x="78" y="295"/>
                  <a:pt x="101" y="304"/>
                </a:cubicBezTo>
                <a:cubicBezTo>
                  <a:pt x="114" y="309"/>
                  <a:pt x="126" y="313"/>
                  <a:pt x="138" y="316"/>
                </a:cubicBezTo>
                <a:cubicBezTo>
                  <a:pt x="177" y="337"/>
                  <a:pt x="214" y="347"/>
                  <a:pt x="241" y="355"/>
                </a:cubicBezTo>
                <a:cubicBezTo>
                  <a:pt x="281" y="366"/>
                  <a:pt x="303" y="369"/>
                  <a:pt x="303" y="369"/>
                </a:cubicBezTo>
                <a:cubicBezTo>
                  <a:pt x="303" y="369"/>
                  <a:pt x="311" y="370"/>
                  <a:pt x="325" y="372"/>
                </a:cubicBezTo>
                <a:cubicBezTo>
                  <a:pt x="285" y="369"/>
                  <a:pt x="244" y="365"/>
                  <a:pt x="201" y="358"/>
                </a:cubicBezTo>
                <a:cubicBezTo>
                  <a:pt x="310" y="382"/>
                  <a:pt x="404" y="390"/>
                  <a:pt x="503" y="391"/>
                </a:cubicBezTo>
                <a:cubicBezTo>
                  <a:pt x="602" y="389"/>
                  <a:pt x="709" y="382"/>
                  <a:pt x="839" y="346"/>
                </a:cubicBezTo>
                <a:cubicBezTo>
                  <a:pt x="873" y="336"/>
                  <a:pt x="927" y="322"/>
                  <a:pt x="987" y="286"/>
                </a:cubicBezTo>
                <a:cubicBezTo>
                  <a:pt x="1015" y="267"/>
                  <a:pt x="1048" y="242"/>
                  <a:pt x="1063" y="199"/>
                </a:cubicBezTo>
                <a:cubicBezTo>
                  <a:pt x="1080" y="154"/>
                  <a:pt x="1046" y="104"/>
                  <a:pt x="1006" y="83"/>
                </a:cubicBezTo>
                <a:close/>
                <a:moveTo>
                  <a:pt x="29" y="189"/>
                </a:moveTo>
                <a:cubicBezTo>
                  <a:pt x="42" y="147"/>
                  <a:pt x="86" y="117"/>
                  <a:pt x="136" y="95"/>
                </a:cubicBezTo>
                <a:cubicBezTo>
                  <a:pt x="99" y="112"/>
                  <a:pt x="62" y="133"/>
                  <a:pt x="42" y="172"/>
                </a:cubicBezTo>
                <a:cubicBezTo>
                  <a:pt x="31" y="194"/>
                  <a:pt x="37" y="221"/>
                  <a:pt x="48" y="238"/>
                </a:cubicBezTo>
                <a:cubicBezTo>
                  <a:pt x="58" y="254"/>
                  <a:pt x="70" y="266"/>
                  <a:pt x="82" y="277"/>
                </a:cubicBezTo>
                <a:cubicBezTo>
                  <a:pt x="47" y="259"/>
                  <a:pt x="14" y="232"/>
                  <a:pt x="29" y="189"/>
                </a:cubicBezTo>
                <a:close/>
                <a:moveTo>
                  <a:pt x="291" y="344"/>
                </a:moveTo>
                <a:cubicBezTo>
                  <a:pt x="327" y="348"/>
                  <a:pt x="363" y="349"/>
                  <a:pt x="402" y="350"/>
                </a:cubicBezTo>
                <a:cubicBezTo>
                  <a:pt x="328" y="344"/>
                  <a:pt x="261" y="335"/>
                  <a:pt x="198" y="319"/>
                </a:cubicBezTo>
                <a:cubicBezTo>
                  <a:pt x="167" y="308"/>
                  <a:pt x="133" y="291"/>
                  <a:pt x="101" y="265"/>
                </a:cubicBezTo>
                <a:cubicBezTo>
                  <a:pt x="76" y="243"/>
                  <a:pt x="47" y="213"/>
                  <a:pt x="62" y="181"/>
                </a:cubicBezTo>
                <a:cubicBezTo>
                  <a:pt x="77" y="149"/>
                  <a:pt x="117" y="127"/>
                  <a:pt x="156" y="110"/>
                </a:cubicBezTo>
                <a:cubicBezTo>
                  <a:pt x="238" y="78"/>
                  <a:pt x="334" y="56"/>
                  <a:pt x="430" y="40"/>
                </a:cubicBezTo>
                <a:cubicBezTo>
                  <a:pt x="528" y="25"/>
                  <a:pt x="629" y="27"/>
                  <a:pt x="727" y="37"/>
                </a:cubicBezTo>
                <a:cubicBezTo>
                  <a:pt x="775" y="42"/>
                  <a:pt x="823" y="47"/>
                  <a:pt x="868" y="56"/>
                </a:cubicBezTo>
                <a:cubicBezTo>
                  <a:pt x="899" y="66"/>
                  <a:pt x="928" y="78"/>
                  <a:pt x="955" y="96"/>
                </a:cubicBezTo>
                <a:cubicBezTo>
                  <a:pt x="994" y="121"/>
                  <a:pt x="1033" y="165"/>
                  <a:pt x="1011" y="205"/>
                </a:cubicBezTo>
                <a:cubicBezTo>
                  <a:pt x="991" y="244"/>
                  <a:pt x="945" y="269"/>
                  <a:pt x="903" y="287"/>
                </a:cubicBezTo>
                <a:cubicBezTo>
                  <a:pt x="860" y="306"/>
                  <a:pt x="815" y="319"/>
                  <a:pt x="772" y="329"/>
                </a:cubicBezTo>
                <a:cubicBezTo>
                  <a:pt x="685" y="349"/>
                  <a:pt x="604" y="357"/>
                  <a:pt x="534" y="360"/>
                </a:cubicBezTo>
                <a:cubicBezTo>
                  <a:pt x="395" y="366"/>
                  <a:pt x="307" y="347"/>
                  <a:pt x="307" y="347"/>
                </a:cubicBezTo>
                <a:cubicBezTo>
                  <a:pt x="307" y="347"/>
                  <a:pt x="302" y="346"/>
                  <a:pt x="291" y="344"/>
                </a:cubicBezTo>
                <a:close/>
                <a:moveTo>
                  <a:pt x="1042" y="193"/>
                </a:moveTo>
                <a:cubicBezTo>
                  <a:pt x="1039" y="201"/>
                  <a:pt x="1035" y="209"/>
                  <a:pt x="1030" y="216"/>
                </a:cubicBezTo>
                <a:cubicBezTo>
                  <a:pt x="1030" y="216"/>
                  <a:pt x="1031" y="215"/>
                  <a:pt x="1031" y="214"/>
                </a:cubicBezTo>
                <a:cubicBezTo>
                  <a:pt x="1045" y="189"/>
                  <a:pt x="1040" y="155"/>
                  <a:pt x="1024" y="132"/>
                </a:cubicBezTo>
                <a:cubicBezTo>
                  <a:pt x="1019" y="124"/>
                  <a:pt x="1012" y="116"/>
                  <a:pt x="1005" y="109"/>
                </a:cubicBezTo>
                <a:cubicBezTo>
                  <a:pt x="1035" y="130"/>
                  <a:pt x="1053" y="163"/>
                  <a:pt x="1042" y="193"/>
                </a:cubicBezTo>
                <a:close/>
              </a:path>
            </a:pathLst>
          </a:custGeom>
          <a:solidFill>
            <a:srgbClr val="71B95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510F12-2B23-4219-354F-878A08DF402C}"/>
              </a:ext>
            </a:extLst>
          </p:cNvPr>
          <p:cNvSpPr txBox="1">
            <a:spLocks/>
          </p:cNvSpPr>
          <p:nvPr/>
        </p:nvSpPr>
        <p:spPr>
          <a:xfrm>
            <a:off x="549960" y="364505"/>
            <a:ext cx="7959860" cy="1021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“biodegradable” mean?</a:t>
            </a:r>
          </a:p>
        </p:txBody>
      </p:sp>
    </p:spTree>
    <p:extLst>
      <p:ext uri="{BB962C8B-B14F-4D97-AF65-F5344CB8AC3E}">
        <p14:creationId xmlns:p14="http://schemas.microsoft.com/office/powerpoint/2010/main" val="266123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\\NAS\INSCALE_aktuelle_Projekte\Bayer\2011\11-0927 Bilderkauf\bearbeitet\[JPEG]\Fragezeichen_gruen.jpg">
            <a:extLst>
              <a:ext uri="{FF2B5EF4-FFF2-40B4-BE49-F238E27FC236}">
                <a16:creationId xmlns:a16="http://schemas.microsoft.com/office/drawing/2014/main" id="{DD98E74D-B908-6D23-615E-1F165D301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319532" y="236719"/>
            <a:ext cx="1839081" cy="18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735D0E0-8E36-95D6-00E5-A87AF1A2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0" y="423543"/>
            <a:ext cx="8594040" cy="1021904"/>
          </a:xfrm>
        </p:spPr>
        <p:txBody>
          <a:bodyPr>
            <a:normAutofit/>
          </a:bodyPr>
          <a:lstStyle/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would be the quickest to break down </a:t>
            </a:r>
          </a:p>
        </p:txBody>
      </p: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4DD85213-766C-90E7-3DCC-489D5BC93DE6}"/>
              </a:ext>
            </a:extLst>
          </p:cNvPr>
          <p:cNvSpPr txBox="1">
            <a:spLocks/>
          </p:cNvSpPr>
          <p:nvPr/>
        </p:nvSpPr>
        <p:spPr>
          <a:xfrm>
            <a:off x="632090" y="3860678"/>
            <a:ext cx="8701009" cy="119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 are important to encourage biodegradability. Products that will </a:t>
            </a:r>
          </a:p>
          <a:p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biodegrade in nature or in home compost heaps may not biodegrade in landfills, </a:t>
            </a:r>
          </a:p>
          <a:p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there is not enough bacteria, light and water to move the process along.</a:t>
            </a:r>
          </a:p>
          <a:p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5">
            <a:extLst>
              <a:ext uri="{FF2B5EF4-FFF2-40B4-BE49-F238E27FC236}">
                <a16:creationId xmlns:a16="http://schemas.microsoft.com/office/drawing/2014/main" id="{66271CE3-8E50-58DF-A76B-624F3B4802C2}"/>
              </a:ext>
            </a:extLst>
          </p:cNvPr>
          <p:cNvSpPr txBox="1"/>
          <p:nvPr/>
        </p:nvSpPr>
        <p:spPr bwMode="gray">
          <a:xfrm>
            <a:off x="5310068" y="3450025"/>
            <a:ext cx="1319622" cy="77806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fr-FR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fr-FR" dirty="0" err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8">
            <a:extLst>
              <a:ext uri="{FF2B5EF4-FFF2-40B4-BE49-F238E27FC236}">
                <a16:creationId xmlns:a16="http://schemas.microsoft.com/office/drawing/2014/main" id="{FAAF0354-D8AE-74B4-19D0-6600BA43FE3A}"/>
              </a:ext>
            </a:extLst>
          </p:cNvPr>
          <p:cNvSpPr txBox="1"/>
          <p:nvPr/>
        </p:nvSpPr>
        <p:spPr bwMode="gray">
          <a:xfrm>
            <a:off x="3627371" y="3450058"/>
            <a:ext cx="1532008" cy="77806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fr-FR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1,000,000 </a:t>
            </a:r>
            <a:r>
              <a:rPr lang="fr-FR" dirty="0" err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9">
            <a:extLst>
              <a:ext uri="{FF2B5EF4-FFF2-40B4-BE49-F238E27FC236}">
                <a16:creationId xmlns:a16="http://schemas.microsoft.com/office/drawing/2014/main" id="{469ECD7A-503F-7AF1-BDF4-7B1FADC4433C}"/>
              </a:ext>
            </a:extLst>
          </p:cNvPr>
          <p:cNvSpPr txBox="1"/>
          <p:nvPr/>
        </p:nvSpPr>
        <p:spPr bwMode="gray">
          <a:xfrm>
            <a:off x="2116806" y="3450058"/>
            <a:ext cx="1425282" cy="77806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fr-FR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fr-FR" dirty="0" err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1FCAD47-6F46-1F41-3F99-8830C0F0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2611067" y="1330330"/>
            <a:ext cx="3564617" cy="209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eform 9">
            <a:extLst>
              <a:ext uri="{FF2B5EF4-FFF2-40B4-BE49-F238E27FC236}">
                <a16:creationId xmlns:a16="http://schemas.microsoft.com/office/drawing/2014/main" id="{8A86C813-6378-C427-3812-6764857049F4}"/>
              </a:ext>
            </a:extLst>
          </p:cNvPr>
          <p:cNvSpPr>
            <a:spLocks noEditPoints="1"/>
          </p:cNvSpPr>
          <p:nvPr/>
        </p:nvSpPr>
        <p:spPr bwMode="gray">
          <a:xfrm rot="17297793">
            <a:off x="5048291" y="1708021"/>
            <a:ext cx="1843176" cy="1121899"/>
          </a:xfrm>
          <a:custGeom>
            <a:avLst/>
            <a:gdLst>
              <a:gd name="T0" fmla="*/ 1006 w 1080"/>
              <a:gd name="T1" fmla="*/ 83 h 391"/>
              <a:gd name="T2" fmla="*/ 873 w 1080"/>
              <a:gd name="T3" fmla="*/ 35 h 391"/>
              <a:gd name="T4" fmla="*/ 825 w 1080"/>
              <a:gd name="T5" fmla="*/ 22 h 391"/>
              <a:gd name="T6" fmla="*/ 540 w 1080"/>
              <a:gd name="T7" fmla="*/ 3 h 391"/>
              <a:gd name="T8" fmla="*/ 151 w 1080"/>
              <a:gd name="T9" fmla="*/ 66 h 391"/>
              <a:gd name="T10" fmla="*/ 10 w 1080"/>
              <a:gd name="T11" fmla="*/ 184 h 391"/>
              <a:gd name="T12" fmla="*/ 33 w 1080"/>
              <a:gd name="T13" fmla="*/ 266 h 391"/>
              <a:gd name="T14" fmla="*/ 101 w 1080"/>
              <a:gd name="T15" fmla="*/ 304 h 391"/>
              <a:gd name="T16" fmla="*/ 138 w 1080"/>
              <a:gd name="T17" fmla="*/ 316 h 391"/>
              <a:gd name="T18" fmla="*/ 241 w 1080"/>
              <a:gd name="T19" fmla="*/ 355 h 391"/>
              <a:gd name="T20" fmla="*/ 303 w 1080"/>
              <a:gd name="T21" fmla="*/ 369 h 391"/>
              <a:gd name="T22" fmla="*/ 325 w 1080"/>
              <a:gd name="T23" fmla="*/ 372 h 391"/>
              <a:gd name="T24" fmla="*/ 201 w 1080"/>
              <a:gd name="T25" fmla="*/ 358 h 391"/>
              <a:gd name="T26" fmla="*/ 503 w 1080"/>
              <a:gd name="T27" fmla="*/ 391 h 391"/>
              <a:gd name="T28" fmla="*/ 839 w 1080"/>
              <a:gd name="T29" fmla="*/ 346 h 391"/>
              <a:gd name="T30" fmla="*/ 987 w 1080"/>
              <a:gd name="T31" fmla="*/ 286 h 391"/>
              <a:gd name="T32" fmla="*/ 1063 w 1080"/>
              <a:gd name="T33" fmla="*/ 199 h 391"/>
              <a:gd name="T34" fmla="*/ 1006 w 1080"/>
              <a:gd name="T35" fmla="*/ 83 h 391"/>
              <a:gd name="T36" fmla="*/ 29 w 1080"/>
              <a:gd name="T37" fmla="*/ 189 h 391"/>
              <a:gd name="T38" fmla="*/ 136 w 1080"/>
              <a:gd name="T39" fmla="*/ 95 h 391"/>
              <a:gd name="T40" fmla="*/ 42 w 1080"/>
              <a:gd name="T41" fmla="*/ 172 h 391"/>
              <a:gd name="T42" fmla="*/ 48 w 1080"/>
              <a:gd name="T43" fmla="*/ 238 h 391"/>
              <a:gd name="T44" fmla="*/ 82 w 1080"/>
              <a:gd name="T45" fmla="*/ 277 h 391"/>
              <a:gd name="T46" fmla="*/ 29 w 1080"/>
              <a:gd name="T47" fmla="*/ 189 h 391"/>
              <a:gd name="T48" fmla="*/ 291 w 1080"/>
              <a:gd name="T49" fmla="*/ 344 h 391"/>
              <a:gd name="T50" fmla="*/ 402 w 1080"/>
              <a:gd name="T51" fmla="*/ 350 h 391"/>
              <a:gd name="T52" fmla="*/ 198 w 1080"/>
              <a:gd name="T53" fmla="*/ 319 h 391"/>
              <a:gd name="T54" fmla="*/ 101 w 1080"/>
              <a:gd name="T55" fmla="*/ 265 h 391"/>
              <a:gd name="T56" fmla="*/ 62 w 1080"/>
              <a:gd name="T57" fmla="*/ 181 h 391"/>
              <a:gd name="T58" fmla="*/ 156 w 1080"/>
              <a:gd name="T59" fmla="*/ 110 h 391"/>
              <a:gd name="T60" fmla="*/ 430 w 1080"/>
              <a:gd name="T61" fmla="*/ 40 h 391"/>
              <a:gd name="T62" fmla="*/ 727 w 1080"/>
              <a:gd name="T63" fmla="*/ 37 h 391"/>
              <a:gd name="T64" fmla="*/ 868 w 1080"/>
              <a:gd name="T65" fmla="*/ 56 h 391"/>
              <a:gd name="T66" fmla="*/ 955 w 1080"/>
              <a:gd name="T67" fmla="*/ 96 h 391"/>
              <a:gd name="T68" fmla="*/ 1011 w 1080"/>
              <a:gd name="T69" fmla="*/ 205 h 391"/>
              <a:gd name="T70" fmla="*/ 903 w 1080"/>
              <a:gd name="T71" fmla="*/ 287 h 391"/>
              <a:gd name="T72" fmla="*/ 772 w 1080"/>
              <a:gd name="T73" fmla="*/ 329 h 391"/>
              <a:gd name="T74" fmla="*/ 534 w 1080"/>
              <a:gd name="T75" fmla="*/ 360 h 391"/>
              <a:gd name="T76" fmla="*/ 307 w 1080"/>
              <a:gd name="T77" fmla="*/ 347 h 391"/>
              <a:gd name="T78" fmla="*/ 291 w 1080"/>
              <a:gd name="T79" fmla="*/ 344 h 391"/>
              <a:gd name="T80" fmla="*/ 1042 w 1080"/>
              <a:gd name="T81" fmla="*/ 193 h 391"/>
              <a:gd name="T82" fmla="*/ 1030 w 1080"/>
              <a:gd name="T83" fmla="*/ 216 h 391"/>
              <a:gd name="T84" fmla="*/ 1031 w 1080"/>
              <a:gd name="T85" fmla="*/ 214 h 391"/>
              <a:gd name="T86" fmla="*/ 1024 w 1080"/>
              <a:gd name="T87" fmla="*/ 132 h 391"/>
              <a:gd name="T88" fmla="*/ 1005 w 1080"/>
              <a:gd name="T89" fmla="*/ 109 h 391"/>
              <a:gd name="T90" fmla="*/ 1042 w 1080"/>
              <a:gd name="T91" fmla="*/ 193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80" h="391">
                <a:moveTo>
                  <a:pt x="1006" y="83"/>
                </a:moveTo>
                <a:cubicBezTo>
                  <a:pt x="966" y="59"/>
                  <a:pt x="920" y="45"/>
                  <a:pt x="873" y="35"/>
                </a:cubicBezTo>
                <a:cubicBezTo>
                  <a:pt x="857" y="30"/>
                  <a:pt x="841" y="26"/>
                  <a:pt x="825" y="22"/>
                </a:cubicBezTo>
                <a:cubicBezTo>
                  <a:pt x="726" y="1"/>
                  <a:pt x="629" y="0"/>
                  <a:pt x="540" y="3"/>
                </a:cubicBezTo>
                <a:cubicBezTo>
                  <a:pt x="363" y="9"/>
                  <a:pt x="219" y="38"/>
                  <a:pt x="151" y="66"/>
                </a:cubicBezTo>
                <a:cubicBezTo>
                  <a:pt x="89" y="90"/>
                  <a:pt x="28" y="123"/>
                  <a:pt x="10" y="184"/>
                </a:cubicBezTo>
                <a:cubicBezTo>
                  <a:pt x="0" y="212"/>
                  <a:pt x="10" y="249"/>
                  <a:pt x="33" y="266"/>
                </a:cubicBezTo>
                <a:cubicBezTo>
                  <a:pt x="54" y="284"/>
                  <a:pt x="78" y="295"/>
                  <a:pt x="101" y="304"/>
                </a:cubicBezTo>
                <a:cubicBezTo>
                  <a:pt x="114" y="309"/>
                  <a:pt x="126" y="313"/>
                  <a:pt x="138" y="316"/>
                </a:cubicBezTo>
                <a:cubicBezTo>
                  <a:pt x="177" y="337"/>
                  <a:pt x="214" y="347"/>
                  <a:pt x="241" y="355"/>
                </a:cubicBezTo>
                <a:cubicBezTo>
                  <a:pt x="281" y="366"/>
                  <a:pt x="303" y="369"/>
                  <a:pt x="303" y="369"/>
                </a:cubicBezTo>
                <a:cubicBezTo>
                  <a:pt x="303" y="369"/>
                  <a:pt x="311" y="370"/>
                  <a:pt x="325" y="372"/>
                </a:cubicBezTo>
                <a:cubicBezTo>
                  <a:pt x="285" y="369"/>
                  <a:pt x="244" y="365"/>
                  <a:pt x="201" y="358"/>
                </a:cubicBezTo>
                <a:cubicBezTo>
                  <a:pt x="310" y="382"/>
                  <a:pt x="404" y="390"/>
                  <a:pt x="503" y="391"/>
                </a:cubicBezTo>
                <a:cubicBezTo>
                  <a:pt x="602" y="389"/>
                  <a:pt x="709" y="382"/>
                  <a:pt x="839" y="346"/>
                </a:cubicBezTo>
                <a:cubicBezTo>
                  <a:pt x="873" y="336"/>
                  <a:pt x="927" y="322"/>
                  <a:pt x="987" y="286"/>
                </a:cubicBezTo>
                <a:cubicBezTo>
                  <a:pt x="1015" y="267"/>
                  <a:pt x="1048" y="242"/>
                  <a:pt x="1063" y="199"/>
                </a:cubicBezTo>
                <a:cubicBezTo>
                  <a:pt x="1080" y="154"/>
                  <a:pt x="1046" y="104"/>
                  <a:pt x="1006" y="83"/>
                </a:cubicBezTo>
                <a:close/>
                <a:moveTo>
                  <a:pt x="29" y="189"/>
                </a:moveTo>
                <a:cubicBezTo>
                  <a:pt x="42" y="147"/>
                  <a:pt x="86" y="117"/>
                  <a:pt x="136" y="95"/>
                </a:cubicBezTo>
                <a:cubicBezTo>
                  <a:pt x="99" y="112"/>
                  <a:pt x="62" y="133"/>
                  <a:pt x="42" y="172"/>
                </a:cubicBezTo>
                <a:cubicBezTo>
                  <a:pt x="31" y="194"/>
                  <a:pt x="37" y="221"/>
                  <a:pt x="48" y="238"/>
                </a:cubicBezTo>
                <a:cubicBezTo>
                  <a:pt x="58" y="254"/>
                  <a:pt x="70" y="266"/>
                  <a:pt x="82" y="277"/>
                </a:cubicBezTo>
                <a:cubicBezTo>
                  <a:pt x="47" y="259"/>
                  <a:pt x="14" y="232"/>
                  <a:pt x="29" y="189"/>
                </a:cubicBezTo>
                <a:close/>
                <a:moveTo>
                  <a:pt x="291" y="344"/>
                </a:moveTo>
                <a:cubicBezTo>
                  <a:pt x="327" y="348"/>
                  <a:pt x="363" y="349"/>
                  <a:pt x="402" y="350"/>
                </a:cubicBezTo>
                <a:cubicBezTo>
                  <a:pt x="328" y="344"/>
                  <a:pt x="261" y="335"/>
                  <a:pt x="198" y="319"/>
                </a:cubicBezTo>
                <a:cubicBezTo>
                  <a:pt x="167" y="308"/>
                  <a:pt x="133" y="291"/>
                  <a:pt x="101" y="265"/>
                </a:cubicBezTo>
                <a:cubicBezTo>
                  <a:pt x="76" y="243"/>
                  <a:pt x="47" y="213"/>
                  <a:pt x="62" y="181"/>
                </a:cubicBezTo>
                <a:cubicBezTo>
                  <a:pt x="77" y="149"/>
                  <a:pt x="117" y="127"/>
                  <a:pt x="156" y="110"/>
                </a:cubicBezTo>
                <a:cubicBezTo>
                  <a:pt x="238" y="78"/>
                  <a:pt x="334" y="56"/>
                  <a:pt x="430" y="40"/>
                </a:cubicBezTo>
                <a:cubicBezTo>
                  <a:pt x="528" y="25"/>
                  <a:pt x="629" y="27"/>
                  <a:pt x="727" y="37"/>
                </a:cubicBezTo>
                <a:cubicBezTo>
                  <a:pt x="775" y="42"/>
                  <a:pt x="823" y="47"/>
                  <a:pt x="868" y="56"/>
                </a:cubicBezTo>
                <a:cubicBezTo>
                  <a:pt x="899" y="66"/>
                  <a:pt x="928" y="78"/>
                  <a:pt x="955" y="96"/>
                </a:cubicBezTo>
                <a:cubicBezTo>
                  <a:pt x="994" y="121"/>
                  <a:pt x="1033" y="165"/>
                  <a:pt x="1011" y="205"/>
                </a:cubicBezTo>
                <a:cubicBezTo>
                  <a:pt x="991" y="244"/>
                  <a:pt x="945" y="269"/>
                  <a:pt x="903" y="287"/>
                </a:cubicBezTo>
                <a:cubicBezTo>
                  <a:pt x="860" y="306"/>
                  <a:pt x="815" y="319"/>
                  <a:pt x="772" y="329"/>
                </a:cubicBezTo>
                <a:cubicBezTo>
                  <a:pt x="685" y="349"/>
                  <a:pt x="604" y="357"/>
                  <a:pt x="534" y="360"/>
                </a:cubicBezTo>
                <a:cubicBezTo>
                  <a:pt x="395" y="366"/>
                  <a:pt x="307" y="347"/>
                  <a:pt x="307" y="347"/>
                </a:cubicBezTo>
                <a:cubicBezTo>
                  <a:pt x="307" y="347"/>
                  <a:pt x="302" y="346"/>
                  <a:pt x="291" y="344"/>
                </a:cubicBezTo>
                <a:close/>
                <a:moveTo>
                  <a:pt x="1042" y="193"/>
                </a:moveTo>
                <a:cubicBezTo>
                  <a:pt x="1039" y="201"/>
                  <a:pt x="1035" y="209"/>
                  <a:pt x="1030" y="216"/>
                </a:cubicBezTo>
                <a:cubicBezTo>
                  <a:pt x="1030" y="216"/>
                  <a:pt x="1031" y="215"/>
                  <a:pt x="1031" y="214"/>
                </a:cubicBezTo>
                <a:cubicBezTo>
                  <a:pt x="1045" y="189"/>
                  <a:pt x="1040" y="155"/>
                  <a:pt x="1024" y="132"/>
                </a:cubicBezTo>
                <a:cubicBezTo>
                  <a:pt x="1019" y="124"/>
                  <a:pt x="1012" y="116"/>
                  <a:pt x="1005" y="109"/>
                </a:cubicBezTo>
                <a:cubicBezTo>
                  <a:pt x="1035" y="130"/>
                  <a:pt x="1053" y="163"/>
                  <a:pt x="1042" y="193"/>
                </a:cubicBezTo>
                <a:close/>
              </a:path>
            </a:pathLst>
          </a:custGeom>
          <a:solidFill>
            <a:srgbClr val="71B95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5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696F880-3BE8-38BA-F1C5-1B88E2C34D3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447469" y="1004597"/>
            <a:ext cx="2045373" cy="136358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869A40E-1210-0C4E-BAED-8A2203F725C4}"/>
              </a:ext>
            </a:extLst>
          </p:cNvPr>
          <p:cNvSpPr/>
          <p:nvPr/>
        </p:nvSpPr>
        <p:spPr>
          <a:xfrm rot="10800000">
            <a:off x="4009918" y="3319245"/>
            <a:ext cx="5148695" cy="1843866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72000">
                <a:schemeClr val="bg1">
                  <a:alpha val="75721"/>
                </a:schemeClr>
              </a:gs>
              <a:gs pos="42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6" r:link="rId7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E80040-3F48-8DF0-BFBC-3687AE451ABA}"/>
              </a:ext>
            </a:extLst>
          </p:cNvPr>
          <p:cNvSpPr txBox="1">
            <a:spLocks/>
          </p:cNvSpPr>
          <p:nvPr/>
        </p:nvSpPr>
        <p:spPr>
          <a:xfrm>
            <a:off x="549960" y="2399487"/>
            <a:ext cx="4250640" cy="390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Biodegradable materials can take longer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than compostable materials to break down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entirely.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two words are completely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interchangeable.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Biodegradable breaks down quicker than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compostable materials.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4FADFE-8AC4-1F42-E888-96917266893D}"/>
              </a:ext>
            </a:extLst>
          </p:cNvPr>
          <p:cNvSpPr txBox="1">
            <a:spLocks/>
          </p:cNvSpPr>
          <p:nvPr/>
        </p:nvSpPr>
        <p:spPr>
          <a:xfrm>
            <a:off x="4939320" y="1521135"/>
            <a:ext cx="3968706" cy="390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For a material to be considered as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100% compostable, it must be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made from organic materials that break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down into completely non-toxic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components. Namely water, biomass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and carbon dioxide. These non-toxic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components must be guaranteed not to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harm the environment.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(source: </a:t>
            </a:r>
            <a:r>
              <a:rPr lang="en-GB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Polystar</a:t>
            </a:r>
            <a:r>
              <a:rPr lang="en-GB" sz="900" i="1" dirty="0">
                <a:latin typeface="Arial" panose="020B0604020202020204" pitchFamily="34" charset="0"/>
                <a:cs typeface="Arial" panose="020B0604020202020204" pitchFamily="34" charset="0"/>
              </a:rPr>
              <a:t> plastics website)</a:t>
            </a:r>
          </a:p>
          <a:p>
            <a:pPr marL="0" indent="0">
              <a:spcBef>
                <a:spcPts val="0"/>
              </a:spcBef>
              <a:buNone/>
            </a:pPr>
            <a:endParaRPr lang="en-GB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Biodegradable materials can take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years to break down and can leave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toxic residues.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A98B930-CB68-4553-D46C-9FE858E24CFA}"/>
              </a:ext>
            </a:extLst>
          </p:cNvPr>
          <p:cNvSpPr>
            <a:spLocks noEditPoints="1"/>
          </p:cNvSpPr>
          <p:nvPr/>
        </p:nvSpPr>
        <p:spPr bwMode="gray">
          <a:xfrm>
            <a:off x="83104" y="2021797"/>
            <a:ext cx="4946096" cy="1386348"/>
          </a:xfrm>
          <a:custGeom>
            <a:avLst/>
            <a:gdLst>
              <a:gd name="T0" fmla="*/ 1006 w 1080"/>
              <a:gd name="T1" fmla="*/ 83 h 391"/>
              <a:gd name="T2" fmla="*/ 873 w 1080"/>
              <a:gd name="T3" fmla="*/ 35 h 391"/>
              <a:gd name="T4" fmla="*/ 825 w 1080"/>
              <a:gd name="T5" fmla="*/ 22 h 391"/>
              <a:gd name="T6" fmla="*/ 540 w 1080"/>
              <a:gd name="T7" fmla="*/ 3 h 391"/>
              <a:gd name="T8" fmla="*/ 151 w 1080"/>
              <a:gd name="T9" fmla="*/ 66 h 391"/>
              <a:gd name="T10" fmla="*/ 10 w 1080"/>
              <a:gd name="T11" fmla="*/ 184 h 391"/>
              <a:gd name="T12" fmla="*/ 33 w 1080"/>
              <a:gd name="T13" fmla="*/ 266 h 391"/>
              <a:gd name="T14" fmla="*/ 101 w 1080"/>
              <a:gd name="T15" fmla="*/ 304 h 391"/>
              <a:gd name="T16" fmla="*/ 138 w 1080"/>
              <a:gd name="T17" fmla="*/ 316 h 391"/>
              <a:gd name="T18" fmla="*/ 241 w 1080"/>
              <a:gd name="T19" fmla="*/ 355 h 391"/>
              <a:gd name="T20" fmla="*/ 303 w 1080"/>
              <a:gd name="T21" fmla="*/ 369 h 391"/>
              <a:gd name="T22" fmla="*/ 325 w 1080"/>
              <a:gd name="T23" fmla="*/ 372 h 391"/>
              <a:gd name="T24" fmla="*/ 201 w 1080"/>
              <a:gd name="T25" fmla="*/ 358 h 391"/>
              <a:gd name="T26" fmla="*/ 503 w 1080"/>
              <a:gd name="T27" fmla="*/ 391 h 391"/>
              <a:gd name="T28" fmla="*/ 839 w 1080"/>
              <a:gd name="T29" fmla="*/ 346 h 391"/>
              <a:gd name="T30" fmla="*/ 987 w 1080"/>
              <a:gd name="T31" fmla="*/ 286 h 391"/>
              <a:gd name="T32" fmla="*/ 1063 w 1080"/>
              <a:gd name="T33" fmla="*/ 199 h 391"/>
              <a:gd name="T34" fmla="*/ 1006 w 1080"/>
              <a:gd name="T35" fmla="*/ 83 h 391"/>
              <a:gd name="T36" fmla="*/ 29 w 1080"/>
              <a:gd name="T37" fmla="*/ 189 h 391"/>
              <a:gd name="T38" fmla="*/ 136 w 1080"/>
              <a:gd name="T39" fmla="*/ 95 h 391"/>
              <a:gd name="T40" fmla="*/ 42 w 1080"/>
              <a:gd name="T41" fmla="*/ 172 h 391"/>
              <a:gd name="T42" fmla="*/ 48 w 1080"/>
              <a:gd name="T43" fmla="*/ 238 h 391"/>
              <a:gd name="T44" fmla="*/ 82 w 1080"/>
              <a:gd name="T45" fmla="*/ 277 h 391"/>
              <a:gd name="T46" fmla="*/ 29 w 1080"/>
              <a:gd name="T47" fmla="*/ 189 h 391"/>
              <a:gd name="T48" fmla="*/ 291 w 1080"/>
              <a:gd name="T49" fmla="*/ 344 h 391"/>
              <a:gd name="T50" fmla="*/ 402 w 1080"/>
              <a:gd name="T51" fmla="*/ 350 h 391"/>
              <a:gd name="T52" fmla="*/ 198 w 1080"/>
              <a:gd name="T53" fmla="*/ 319 h 391"/>
              <a:gd name="T54" fmla="*/ 101 w 1080"/>
              <a:gd name="T55" fmla="*/ 265 h 391"/>
              <a:gd name="T56" fmla="*/ 62 w 1080"/>
              <a:gd name="T57" fmla="*/ 181 h 391"/>
              <a:gd name="T58" fmla="*/ 156 w 1080"/>
              <a:gd name="T59" fmla="*/ 110 h 391"/>
              <a:gd name="T60" fmla="*/ 430 w 1080"/>
              <a:gd name="T61" fmla="*/ 40 h 391"/>
              <a:gd name="T62" fmla="*/ 727 w 1080"/>
              <a:gd name="T63" fmla="*/ 37 h 391"/>
              <a:gd name="T64" fmla="*/ 868 w 1080"/>
              <a:gd name="T65" fmla="*/ 56 h 391"/>
              <a:gd name="T66" fmla="*/ 955 w 1080"/>
              <a:gd name="T67" fmla="*/ 96 h 391"/>
              <a:gd name="T68" fmla="*/ 1011 w 1080"/>
              <a:gd name="T69" fmla="*/ 205 h 391"/>
              <a:gd name="T70" fmla="*/ 903 w 1080"/>
              <a:gd name="T71" fmla="*/ 287 h 391"/>
              <a:gd name="T72" fmla="*/ 772 w 1080"/>
              <a:gd name="T73" fmla="*/ 329 h 391"/>
              <a:gd name="T74" fmla="*/ 534 w 1080"/>
              <a:gd name="T75" fmla="*/ 360 h 391"/>
              <a:gd name="T76" fmla="*/ 307 w 1080"/>
              <a:gd name="T77" fmla="*/ 347 h 391"/>
              <a:gd name="T78" fmla="*/ 291 w 1080"/>
              <a:gd name="T79" fmla="*/ 344 h 391"/>
              <a:gd name="T80" fmla="*/ 1042 w 1080"/>
              <a:gd name="T81" fmla="*/ 193 h 391"/>
              <a:gd name="T82" fmla="*/ 1030 w 1080"/>
              <a:gd name="T83" fmla="*/ 216 h 391"/>
              <a:gd name="T84" fmla="*/ 1031 w 1080"/>
              <a:gd name="T85" fmla="*/ 214 h 391"/>
              <a:gd name="T86" fmla="*/ 1024 w 1080"/>
              <a:gd name="T87" fmla="*/ 132 h 391"/>
              <a:gd name="T88" fmla="*/ 1005 w 1080"/>
              <a:gd name="T89" fmla="*/ 109 h 391"/>
              <a:gd name="T90" fmla="*/ 1042 w 1080"/>
              <a:gd name="T91" fmla="*/ 193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80" h="391">
                <a:moveTo>
                  <a:pt x="1006" y="83"/>
                </a:moveTo>
                <a:cubicBezTo>
                  <a:pt x="966" y="59"/>
                  <a:pt x="920" y="45"/>
                  <a:pt x="873" y="35"/>
                </a:cubicBezTo>
                <a:cubicBezTo>
                  <a:pt x="857" y="30"/>
                  <a:pt x="841" y="26"/>
                  <a:pt x="825" y="22"/>
                </a:cubicBezTo>
                <a:cubicBezTo>
                  <a:pt x="726" y="1"/>
                  <a:pt x="629" y="0"/>
                  <a:pt x="540" y="3"/>
                </a:cubicBezTo>
                <a:cubicBezTo>
                  <a:pt x="363" y="9"/>
                  <a:pt x="219" y="38"/>
                  <a:pt x="151" y="66"/>
                </a:cubicBezTo>
                <a:cubicBezTo>
                  <a:pt x="89" y="90"/>
                  <a:pt x="28" y="123"/>
                  <a:pt x="10" y="184"/>
                </a:cubicBezTo>
                <a:cubicBezTo>
                  <a:pt x="0" y="212"/>
                  <a:pt x="10" y="249"/>
                  <a:pt x="33" y="266"/>
                </a:cubicBezTo>
                <a:cubicBezTo>
                  <a:pt x="54" y="284"/>
                  <a:pt x="78" y="295"/>
                  <a:pt x="101" y="304"/>
                </a:cubicBezTo>
                <a:cubicBezTo>
                  <a:pt x="114" y="309"/>
                  <a:pt x="126" y="313"/>
                  <a:pt x="138" y="316"/>
                </a:cubicBezTo>
                <a:cubicBezTo>
                  <a:pt x="177" y="337"/>
                  <a:pt x="214" y="347"/>
                  <a:pt x="241" y="355"/>
                </a:cubicBezTo>
                <a:cubicBezTo>
                  <a:pt x="281" y="366"/>
                  <a:pt x="303" y="369"/>
                  <a:pt x="303" y="369"/>
                </a:cubicBezTo>
                <a:cubicBezTo>
                  <a:pt x="303" y="369"/>
                  <a:pt x="311" y="370"/>
                  <a:pt x="325" y="372"/>
                </a:cubicBezTo>
                <a:cubicBezTo>
                  <a:pt x="285" y="369"/>
                  <a:pt x="244" y="365"/>
                  <a:pt x="201" y="358"/>
                </a:cubicBezTo>
                <a:cubicBezTo>
                  <a:pt x="310" y="382"/>
                  <a:pt x="404" y="390"/>
                  <a:pt x="503" y="391"/>
                </a:cubicBezTo>
                <a:cubicBezTo>
                  <a:pt x="602" y="389"/>
                  <a:pt x="709" y="382"/>
                  <a:pt x="839" y="346"/>
                </a:cubicBezTo>
                <a:cubicBezTo>
                  <a:pt x="873" y="336"/>
                  <a:pt x="927" y="322"/>
                  <a:pt x="987" y="286"/>
                </a:cubicBezTo>
                <a:cubicBezTo>
                  <a:pt x="1015" y="267"/>
                  <a:pt x="1048" y="242"/>
                  <a:pt x="1063" y="199"/>
                </a:cubicBezTo>
                <a:cubicBezTo>
                  <a:pt x="1080" y="154"/>
                  <a:pt x="1046" y="104"/>
                  <a:pt x="1006" y="83"/>
                </a:cubicBezTo>
                <a:close/>
                <a:moveTo>
                  <a:pt x="29" y="189"/>
                </a:moveTo>
                <a:cubicBezTo>
                  <a:pt x="42" y="147"/>
                  <a:pt x="86" y="117"/>
                  <a:pt x="136" y="95"/>
                </a:cubicBezTo>
                <a:cubicBezTo>
                  <a:pt x="99" y="112"/>
                  <a:pt x="62" y="133"/>
                  <a:pt x="42" y="172"/>
                </a:cubicBezTo>
                <a:cubicBezTo>
                  <a:pt x="31" y="194"/>
                  <a:pt x="37" y="221"/>
                  <a:pt x="48" y="238"/>
                </a:cubicBezTo>
                <a:cubicBezTo>
                  <a:pt x="58" y="254"/>
                  <a:pt x="70" y="266"/>
                  <a:pt x="82" y="277"/>
                </a:cubicBezTo>
                <a:cubicBezTo>
                  <a:pt x="47" y="259"/>
                  <a:pt x="14" y="232"/>
                  <a:pt x="29" y="189"/>
                </a:cubicBezTo>
                <a:close/>
                <a:moveTo>
                  <a:pt x="291" y="344"/>
                </a:moveTo>
                <a:cubicBezTo>
                  <a:pt x="327" y="348"/>
                  <a:pt x="363" y="349"/>
                  <a:pt x="402" y="350"/>
                </a:cubicBezTo>
                <a:cubicBezTo>
                  <a:pt x="328" y="344"/>
                  <a:pt x="261" y="335"/>
                  <a:pt x="198" y="319"/>
                </a:cubicBezTo>
                <a:cubicBezTo>
                  <a:pt x="167" y="308"/>
                  <a:pt x="133" y="291"/>
                  <a:pt x="101" y="265"/>
                </a:cubicBezTo>
                <a:cubicBezTo>
                  <a:pt x="76" y="243"/>
                  <a:pt x="47" y="213"/>
                  <a:pt x="62" y="181"/>
                </a:cubicBezTo>
                <a:cubicBezTo>
                  <a:pt x="77" y="149"/>
                  <a:pt x="117" y="127"/>
                  <a:pt x="156" y="110"/>
                </a:cubicBezTo>
                <a:cubicBezTo>
                  <a:pt x="238" y="78"/>
                  <a:pt x="334" y="56"/>
                  <a:pt x="430" y="40"/>
                </a:cubicBezTo>
                <a:cubicBezTo>
                  <a:pt x="528" y="25"/>
                  <a:pt x="629" y="27"/>
                  <a:pt x="727" y="37"/>
                </a:cubicBezTo>
                <a:cubicBezTo>
                  <a:pt x="775" y="42"/>
                  <a:pt x="823" y="47"/>
                  <a:pt x="868" y="56"/>
                </a:cubicBezTo>
                <a:cubicBezTo>
                  <a:pt x="899" y="66"/>
                  <a:pt x="928" y="78"/>
                  <a:pt x="955" y="96"/>
                </a:cubicBezTo>
                <a:cubicBezTo>
                  <a:pt x="994" y="121"/>
                  <a:pt x="1033" y="165"/>
                  <a:pt x="1011" y="205"/>
                </a:cubicBezTo>
                <a:cubicBezTo>
                  <a:pt x="991" y="244"/>
                  <a:pt x="945" y="269"/>
                  <a:pt x="903" y="287"/>
                </a:cubicBezTo>
                <a:cubicBezTo>
                  <a:pt x="860" y="306"/>
                  <a:pt x="815" y="319"/>
                  <a:pt x="772" y="329"/>
                </a:cubicBezTo>
                <a:cubicBezTo>
                  <a:pt x="685" y="349"/>
                  <a:pt x="604" y="357"/>
                  <a:pt x="534" y="360"/>
                </a:cubicBezTo>
                <a:cubicBezTo>
                  <a:pt x="395" y="366"/>
                  <a:pt x="307" y="347"/>
                  <a:pt x="307" y="347"/>
                </a:cubicBezTo>
                <a:cubicBezTo>
                  <a:pt x="307" y="347"/>
                  <a:pt x="302" y="346"/>
                  <a:pt x="291" y="344"/>
                </a:cubicBezTo>
                <a:close/>
                <a:moveTo>
                  <a:pt x="1042" y="193"/>
                </a:moveTo>
                <a:cubicBezTo>
                  <a:pt x="1039" y="201"/>
                  <a:pt x="1035" y="209"/>
                  <a:pt x="1030" y="216"/>
                </a:cubicBezTo>
                <a:cubicBezTo>
                  <a:pt x="1030" y="216"/>
                  <a:pt x="1031" y="215"/>
                  <a:pt x="1031" y="214"/>
                </a:cubicBezTo>
                <a:cubicBezTo>
                  <a:pt x="1045" y="189"/>
                  <a:pt x="1040" y="155"/>
                  <a:pt x="1024" y="132"/>
                </a:cubicBezTo>
                <a:cubicBezTo>
                  <a:pt x="1019" y="124"/>
                  <a:pt x="1012" y="116"/>
                  <a:pt x="1005" y="109"/>
                </a:cubicBezTo>
                <a:cubicBezTo>
                  <a:pt x="1035" y="130"/>
                  <a:pt x="1053" y="163"/>
                  <a:pt x="1042" y="193"/>
                </a:cubicBezTo>
                <a:close/>
              </a:path>
            </a:pathLst>
          </a:custGeom>
          <a:solidFill>
            <a:srgbClr val="71B95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768F2A-F406-FF85-FDF4-65DE92D2316B}"/>
              </a:ext>
            </a:extLst>
          </p:cNvPr>
          <p:cNvSpPr txBox="1">
            <a:spLocks/>
          </p:cNvSpPr>
          <p:nvPr/>
        </p:nvSpPr>
        <p:spPr>
          <a:xfrm>
            <a:off x="549960" y="423543"/>
            <a:ext cx="8408904" cy="1021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“compostable” the same as “biodegradable”?</a:t>
            </a:r>
          </a:p>
        </p:txBody>
      </p:sp>
    </p:spTree>
    <p:extLst>
      <p:ext uri="{BB962C8B-B14F-4D97-AF65-F5344CB8AC3E}">
        <p14:creationId xmlns:p14="http://schemas.microsoft.com/office/powerpoint/2010/main" val="167096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1E00106D-1242-AD62-7D11-44ECE7C07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360" y="1307777"/>
            <a:ext cx="2253208" cy="33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9AA7D87-D31F-4317-218F-4B34CEEDF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705" y="1306342"/>
            <a:ext cx="2260045" cy="33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\\NAS\INSCALE_aktuelle_Projekte\Bayer\2011\11-0927 Bilderkauf\bearbeitet\[JPEG]\Fragezeichen_gruen.jpg">
            <a:extLst>
              <a:ext uri="{FF2B5EF4-FFF2-40B4-BE49-F238E27FC236}">
                <a16:creationId xmlns:a16="http://schemas.microsoft.com/office/drawing/2014/main" id="{DD98E74D-B908-6D23-615E-1F165D301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58613" y="426643"/>
            <a:ext cx="1839081" cy="18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735D0E0-8E36-95D6-00E5-A87AF1A2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0" y="423543"/>
            <a:ext cx="8594040" cy="805925"/>
          </a:xfrm>
        </p:spPr>
        <p:txBody>
          <a:bodyPr>
            <a:normAutofit/>
          </a:bodyPr>
          <a:lstStyle/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“recyclable” and “recycled” the same?</a:t>
            </a:r>
          </a:p>
        </p:txBody>
      </p: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4DD85213-766C-90E7-3DCC-489D5BC93DE6}"/>
              </a:ext>
            </a:extLst>
          </p:cNvPr>
          <p:cNvSpPr txBox="1">
            <a:spLocks/>
          </p:cNvSpPr>
          <p:nvPr/>
        </p:nvSpPr>
        <p:spPr>
          <a:xfrm>
            <a:off x="549960" y="1289893"/>
            <a:ext cx="788120" cy="119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  <a:p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  <a:p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8A86C813-6378-C427-3812-6764857049F4}"/>
              </a:ext>
            </a:extLst>
          </p:cNvPr>
          <p:cNvSpPr>
            <a:spLocks noEditPoints="1"/>
          </p:cNvSpPr>
          <p:nvPr/>
        </p:nvSpPr>
        <p:spPr bwMode="gray">
          <a:xfrm rot="21039058">
            <a:off x="319869" y="1831969"/>
            <a:ext cx="992863" cy="465690"/>
          </a:xfrm>
          <a:custGeom>
            <a:avLst/>
            <a:gdLst>
              <a:gd name="T0" fmla="*/ 1006 w 1080"/>
              <a:gd name="T1" fmla="*/ 83 h 391"/>
              <a:gd name="T2" fmla="*/ 873 w 1080"/>
              <a:gd name="T3" fmla="*/ 35 h 391"/>
              <a:gd name="T4" fmla="*/ 825 w 1080"/>
              <a:gd name="T5" fmla="*/ 22 h 391"/>
              <a:gd name="T6" fmla="*/ 540 w 1080"/>
              <a:gd name="T7" fmla="*/ 3 h 391"/>
              <a:gd name="T8" fmla="*/ 151 w 1080"/>
              <a:gd name="T9" fmla="*/ 66 h 391"/>
              <a:gd name="T10" fmla="*/ 10 w 1080"/>
              <a:gd name="T11" fmla="*/ 184 h 391"/>
              <a:gd name="T12" fmla="*/ 33 w 1080"/>
              <a:gd name="T13" fmla="*/ 266 h 391"/>
              <a:gd name="T14" fmla="*/ 101 w 1080"/>
              <a:gd name="T15" fmla="*/ 304 h 391"/>
              <a:gd name="T16" fmla="*/ 138 w 1080"/>
              <a:gd name="T17" fmla="*/ 316 h 391"/>
              <a:gd name="T18" fmla="*/ 241 w 1080"/>
              <a:gd name="T19" fmla="*/ 355 h 391"/>
              <a:gd name="T20" fmla="*/ 303 w 1080"/>
              <a:gd name="T21" fmla="*/ 369 h 391"/>
              <a:gd name="T22" fmla="*/ 325 w 1080"/>
              <a:gd name="T23" fmla="*/ 372 h 391"/>
              <a:gd name="T24" fmla="*/ 201 w 1080"/>
              <a:gd name="T25" fmla="*/ 358 h 391"/>
              <a:gd name="T26" fmla="*/ 503 w 1080"/>
              <a:gd name="T27" fmla="*/ 391 h 391"/>
              <a:gd name="T28" fmla="*/ 839 w 1080"/>
              <a:gd name="T29" fmla="*/ 346 h 391"/>
              <a:gd name="T30" fmla="*/ 987 w 1080"/>
              <a:gd name="T31" fmla="*/ 286 h 391"/>
              <a:gd name="T32" fmla="*/ 1063 w 1080"/>
              <a:gd name="T33" fmla="*/ 199 h 391"/>
              <a:gd name="T34" fmla="*/ 1006 w 1080"/>
              <a:gd name="T35" fmla="*/ 83 h 391"/>
              <a:gd name="T36" fmla="*/ 29 w 1080"/>
              <a:gd name="T37" fmla="*/ 189 h 391"/>
              <a:gd name="T38" fmla="*/ 136 w 1080"/>
              <a:gd name="T39" fmla="*/ 95 h 391"/>
              <a:gd name="T40" fmla="*/ 42 w 1080"/>
              <a:gd name="T41" fmla="*/ 172 h 391"/>
              <a:gd name="T42" fmla="*/ 48 w 1080"/>
              <a:gd name="T43" fmla="*/ 238 h 391"/>
              <a:gd name="T44" fmla="*/ 82 w 1080"/>
              <a:gd name="T45" fmla="*/ 277 h 391"/>
              <a:gd name="T46" fmla="*/ 29 w 1080"/>
              <a:gd name="T47" fmla="*/ 189 h 391"/>
              <a:gd name="T48" fmla="*/ 291 w 1080"/>
              <a:gd name="T49" fmla="*/ 344 h 391"/>
              <a:gd name="T50" fmla="*/ 402 w 1080"/>
              <a:gd name="T51" fmla="*/ 350 h 391"/>
              <a:gd name="T52" fmla="*/ 198 w 1080"/>
              <a:gd name="T53" fmla="*/ 319 h 391"/>
              <a:gd name="T54" fmla="*/ 101 w 1080"/>
              <a:gd name="T55" fmla="*/ 265 h 391"/>
              <a:gd name="T56" fmla="*/ 62 w 1080"/>
              <a:gd name="T57" fmla="*/ 181 h 391"/>
              <a:gd name="T58" fmla="*/ 156 w 1080"/>
              <a:gd name="T59" fmla="*/ 110 h 391"/>
              <a:gd name="T60" fmla="*/ 430 w 1080"/>
              <a:gd name="T61" fmla="*/ 40 h 391"/>
              <a:gd name="T62" fmla="*/ 727 w 1080"/>
              <a:gd name="T63" fmla="*/ 37 h 391"/>
              <a:gd name="T64" fmla="*/ 868 w 1080"/>
              <a:gd name="T65" fmla="*/ 56 h 391"/>
              <a:gd name="T66" fmla="*/ 955 w 1080"/>
              <a:gd name="T67" fmla="*/ 96 h 391"/>
              <a:gd name="T68" fmla="*/ 1011 w 1080"/>
              <a:gd name="T69" fmla="*/ 205 h 391"/>
              <a:gd name="T70" fmla="*/ 903 w 1080"/>
              <a:gd name="T71" fmla="*/ 287 h 391"/>
              <a:gd name="T72" fmla="*/ 772 w 1080"/>
              <a:gd name="T73" fmla="*/ 329 h 391"/>
              <a:gd name="T74" fmla="*/ 534 w 1080"/>
              <a:gd name="T75" fmla="*/ 360 h 391"/>
              <a:gd name="T76" fmla="*/ 307 w 1080"/>
              <a:gd name="T77" fmla="*/ 347 h 391"/>
              <a:gd name="T78" fmla="*/ 291 w 1080"/>
              <a:gd name="T79" fmla="*/ 344 h 391"/>
              <a:gd name="T80" fmla="*/ 1042 w 1080"/>
              <a:gd name="T81" fmla="*/ 193 h 391"/>
              <a:gd name="T82" fmla="*/ 1030 w 1080"/>
              <a:gd name="T83" fmla="*/ 216 h 391"/>
              <a:gd name="T84" fmla="*/ 1031 w 1080"/>
              <a:gd name="T85" fmla="*/ 214 h 391"/>
              <a:gd name="T86" fmla="*/ 1024 w 1080"/>
              <a:gd name="T87" fmla="*/ 132 h 391"/>
              <a:gd name="T88" fmla="*/ 1005 w 1080"/>
              <a:gd name="T89" fmla="*/ 109 h 391"/>
              <a:gd name="T90" fmla="*/ 1042 w 1080"/>
              <a:gd name="T91" fmla="*/ 193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80" h="391">
                <a:moveTo>
                  <a:pt x="1006" y="83"/>
                </a:moveTo>
                <a:cubicBezTo>
                  <a:pt x="966" y="59"/>
                  <a:pt x="920" y="45"/>
                  <a:pt x="873" y="35"/>
                </a:cubicBezTo>
                <a:cubicBezTo>
                  <a:pt x="857" y="30"/>
                  <a:pt x="841" y="26"/>
                  <a:pt x="825" y="22"/>
                </a:cubicBezTo>
                <a:cubicBezTo>
                  <a:pt x="726" y="1"/>
                  <a:pt x="629" y="0"/>
                  <a:pt x="540" y="3"/>
                </a:cubicBezTo>
                <a:cubicBezTo>
                  <a:pt x="363" y="9"/>
                  <a:pt x="219" y="38"/>
                  <a:pt x="151" y="66"/>
                </a:cubicBezTo>
                <a:cubicBezTo>
                  <a:pt x="89" y="90"/>
                  <a:pt x="28" y="123"/>
                  <a:pt x="10" y="184"/>
                </a:cubicBezTo>
                <a:cubicBezTo>
                  <a:pt x="0" y="212"/>
                  <a:pt x="10" y="249"/>
                  <a:pt x="33" y="266"/>
                </a:cubicBezTo>
                <a:cubicBezTo>
                  <a:pt x="54" y="284"/>
                  <a:pt x="78" y="295"/>
                  <a:pt x="101" y="304"/>
                </a:cubicBezTo>
                <a:cubicBezTo>
                  <a:pt x="114" y="309"/>
                  <a:pt x="126" y="313"/>
                  <a:pt x="138" y="316"/>
                </a:cubicBezTo>
                <a:cubicBezTo>
                  <a:pt x="177" y="337"/>
                  <a:pt x="214" y="347"/>
                  <a:pt x="241" y="355"/>
                </a:cubicBezTo>
                <a:cubicBezTo>
                  <a:pt x="281" y="366"/>
                  <a:pt x="303" y="369"/>
                  <a:pt x="303" y="369"/>
                </a:cubicBezTo>
                <a:cubicBezTo>
                  <a:pt x="303" y="369"/>
                  <a:pt x="311" y="370"/>
                  <a:pt x="325" y="372"/>
                </a:cubicBezTo>
                <a:cubicBezTo>
                  <a:pt x="285" y="369"/>
                  <a:pt x="244" y="365"/>
                  <a:pt x="201" y="358"/>
                </a:cubicBezTo>
                <a:cubicBezTo>
                  <a:pt x="310" y="382"/>
                  <a:pt x="404" y="390"/>
                  <a:pt x="503" y="391"/>
                </a:cubicBezTo>
                <a:cubicBezTo>
                  <a:pt x="602" y="389"/>
                  <a:pt x="709" y="382"/>
                  <a:pt x="839" y="346"/>
                </a:cubicBezTo>
                <a:cubicBezTo>
                  <a:pt x="873" y="336"/>
                  <a:pt x="927" y="322"/>
                  <a:pt x="987" y="286"/>
                </a:cubicBezTo>
                <a:cubicBezTo>
                  <a:pt x="1015" y="267"/>
                  <a:pt x="1048" y="242"/>
                  <a:pt x="1063" y="199"/>
                </a:cubicBezTo>
                <a:cubicBezTo>
                  <a:pt x="1080" y="154"/>
                  <a:pt x="1046" y="104"/>
                  <a:pt x="1006" y="83"/>
                </a:cubicBezTo>
                <a:close/>
                <a:moveTo>
                  <a:pt x="29" y="189"/>
                </a:moveTo>
                <a:cubicBezTo>
                  <a:pt x="42" y="147"/>
                  <a:pt x="86" y="117"/>
                  <a:pt x="136" y="95"/>
                </a:cubicBezTo>
                <a:cubicBezTo>
                  <a:pt x="99" y="112"/>
                  <a:pt x="62" y="133"/>
                  <a:pt x="42" y="172"/>
                </a:cubicBezTo>
                <a:cubicBezTo>
                  <a:pt x="31" y="194"/>
                  <a:pt x="37" y="221"/>
                  <a:pt x="48" y="238"/>
                </a:cubicBezTo>
                <a:cubicBezTo>
                  <a:pt x="58" y="254"/>
                  <a:pt x="70" y="266"/>
                  <a:pt x="82" y="277"/>
                </a:cubicBezTo>
                <a:cubicBezTo>
                  <a:pt x="47" y="259"/>
                  <a:pt x="14" y="232"/>
                  <a:pt x="29" y="189"/>
                </a:cubicBezTo>
                <a:close/>
                <a:moveTo>
                  <a:pt x="291" y="344"/>
                </a:moveTo>
                <a:cubicBezTo>
                  <a:pt x="327" y="348"/>
                  <a:pt x="363" y="349"/>
                  <a:pt x="402" y="350"/>
                </a:cubicBezTo>
                <a:cubicBezTo>
                  <a:pt x="328" y="344"/>
                  <a:pt x="261" y="335"/>
                  <a:pt x="198" y="319"/>
                </a:cubicBezTo>
                <a:cubicBezTo>
                  <a:pt x="167" y="308"/>
                  <a:pt x="133" y="291"/>
                  <a:pt x="101" y="265"/>
                </a:cubicBezTo>
                <a:cubicBezTo>
                  <a:pt x="76" y="243"/>
                  <a:pt x="47" y="213"/>
                  <a:pt x="62" y="181"/>
                </a:cubicBezTo>
                <a:cubicBezTo>
                  <a:pt x="77" y="149"/>
                  <a:pt x="117" y="127"/>
                  <a:pt x="156" y="110"/>
                </a:cubicBezTo>
                <a:cubicBezTo>
                  <a:pt x="238" y="78"/>
                  <a:pt x="334" y="56"/>
                  <a:pt x="430" y="40"/>
                </a:cubicBezTo>
                <a:cubicBezTo>
                  <a:pt x="528" y="25"/>
                  <a:pt x="629" y="27"/>
                  <a:pt x="727" y="37"/>
                </a:cubicBezTo>
                <a:cubicBezTo>
                  <a:pt x="775" y="42"/>
                  <a:pt x="823" y="47"/>
                  <a:pt x="868" y="56"/>
                </a:cubicBezTo>
                <a:cubicBezTo>
                  <a:pt x="899" y="66"/>
                  <a:pt x="928" y="78"/>
                  <a:pt x="955" y="96"/>
                </a:cubicBezTo>
                <a:cubicBezTo>
                  <a:pt x="994" y="121"/>
                  <a:pt x="1033" y="165"/>
                  <a:pt x="1011" y="205"/>
                </a:cubicBezTo>
                <a:cubicBezTo>
                  <a:pt x="991" y="244"/>
                  <a:pt x="945" y="269"/>
                  <a:pt x="903" y="287"/>
                </a:cubicBezTo>
                <a:cubicBezTo>
                  <a:pt x="860" y="306"/>
                  <a:pt x="815" y="319"/>
                  <a:pt x="772" y="329"/>
                </a:cubicBezTo>
                <a:cubicBezTo>
                  <a:pt x="685" y="349"/>
                  <a:pt x="604" y="357"/>
                  <a:pt x="534" y="360"/>
                </a:cubicBezTo>
                <a:cubicBezTo>
                  <a:pt x="395" y="366"/>
                  <a:pt x="307" y="347"/>
                  <a:pt x="307" y="347"/>
                </a:cubicBezTo>
                <a:cubicBezTo>
                  <a:pt x="307" y="347"/>
                  <a:pt x="302" y="346"/>
                  <a:pt x="291" y="344"/>
                </a:cubicBezTo>
                <a:close/>
                <a:moveTo>
                  <a:pt x="1042" y="193"/>
                </a:moveTo>
                <a:cubicBezTo>
                  <a:pt x="1039" y="201"/>
                  <a:pt x="1035" y="209"/>
                  <a:pt x="1030" y="216"/>
                </a:cubicBezTo>
                <a:cubicBezTo>
                  <a:pt x="1030" y="216"/>
                  <a:pt x="1031" y="215"/>
                  <a:pt x="1031" y="214"/>
                </a:cubicBezTo>
                <a:cubicBezTo>
                  <a:pt x="1045" y="189"/>
                  <a:pt x="1040" y="155"/>
                  <a:pt x="1024" y="132"/>
                </a:cubicBezTo>
                <a:cubicBezTo>
                  <a:pt x="1019" y="124"/>
                  <a:pt x="1012" y="116"/>
                  <a:pt x="1005" y="109"/>
                </a:cubicBezTo>
                <a:cubicBezTo>
                  <a:pt x="1035" y="130"/>
                  <a:pt x="1053" y="163"/>
                  <a:pt x="1042" y="193"/>
                </a:cubicBezTo>
                <a:close/>
              </a:path>
            </a:pathLst>
          </a:custGeom>
          <a:solidFill>
            <a:srgbClr val="71B95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5833629-4DEF-2B2D-D522-1F2918458259}"/>
              </a:ext>
            </a:extLst>
          </p:cNvPr>
          <p:cNvSpPr txBox="1">
            <a:spLocks/>
          </p:cNvSpPr>
          <p:nvPr/>
        </p:nvSpPr>
        <p:spPr>
          <a:xfrm>
            <a:off x="549960" y="2657234"/>
            <a:ext cx="3365737" cy="2509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Recyclable: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the packaging can be recycled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after its normal use by consumer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and after suitable selective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waste sorting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Recycled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  the packaging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recycled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(PCR)</a:t>
            </a:r>
          </a:p>
        </p:txBody>
      </p:sp>
    </p:spTree>
    <p:extLst>
      <p:ext uri="{BB962C8B-B14F-4D97-AF65-F5344CB8AC3E}">
        <p14:creationId xmlns:p14="http://schemas.microsoft.com/office/powerpoint/2010/main" val="114696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869A40E-1210-0C4E-BAED-8A2203F725C4}"/>
              </a:ext>
            </a:extLst>
          </p:cNvPr>
          <p:cNvSpPr/>
          <p:nvPr/>
        </p:nvSpPr>
        <p:spPr>
          <a:xfrm rot="10800000">
            <a:off x="4009918" y="3319245"/>
            <a:ext cx="5148695" cy="1843866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72000">
                <a:schemeClr val="bg1">
                  <a:alpha val="75721"/>
                </a:schemeClr>
              </a:gs>
              <a:gs pos="42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735D0E0-8E36-95D6-00E5-A87AF1A2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0" y="447375"/>
            <a:ext cx="8269844" cy="1021904"/>
          </a:xfrm>
        </p:spPr>
        <p:txBody>
          <a:bodyPr>
            <a:normAutofit/>
          </a:bodyPr>
          <a:lstStyle/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all “compostable” material be composted in a home composter?</a:t>
            </a:r>
          </a:p>
        </p:txBody>
      </p: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E80040-3F48-8DF0-BFBC-3687AE451ABA}"/>
              </a:ext>
            </a:extLst>
          </p:cNvPr>
          <p:cNvSpPr txBox="1">
            <a:spLocks/>
          </p:cNvSpPr>
          <p:nvPr/>
        </p:nvSpPr>
        <p:spPr>
          <a:xfrm>
            <a:off x="549960" y="1535778"/>
            <a:ext cx="3654721" cy="390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Yes, but only with special treatments</a:t>
            </a: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Yes, all of them can</a:t>
            </a: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No, only some of them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A98B930-CB68-4553-D46C-9FE858E24CFA}"/>
              </a:ext>
            </a:extLst>
          </p:cNvPr>
          <p:cNvSpPr>
            <a:spLocks noEditPoints="1"/>
          </p:cNvSpPr>
          <p:nvPr/>
        </p:nvSpPr>
        <p:spPr bwMode="gray">
          <a:xfrm>
            <a:off x="0" y="2981048"/>
            <a:ext cx="4946096" cy="1386348"/>
          </a:xfrm>
          <a:custGeom>
            <a:avLst/>
            <a:gdLst>
              <a:gd name="T0" fmla="*/ 1006 w 1080"/>
              <a:gd name="T1" fmla="*/ 83 h 391"/>
              <a:gd name="T2" fmla="*/ 873 w 1080"/>
              <a:gd name="T3" fmla="*/ 35 h 391"/>
              <a:gd name="T4" fmla="*/ 825 w 1080"/>
              <a:gd name="T5" fmla="*/ 22 h 391"/>
              <a:gd name="T6" fmla="*/ 540 w 1080"/>
              <a:gd name="T7" fmla="*/ 3 h 391"/>
              <a:gd name="T8" fmla="*/ 151 w 1080"/>
              <a:gd name="T9" fmla="*/ 66 h 391"/>
              <a:gd name="T10" fmla="*/ 10 w 1080"/>
              <a:gd name="T11" fmla="*/ 184 h 391"/>
              <a:gd name="T12" fmla="*/ 33 w 1080"/>
              <a:gd name="T13" fmla="*/ 266 h 391"/>
              <a:gd name="T14" fmla="*/ 101 w 1080"/>
              <a:gd name="T15" fmla="*/ 304 h 391"/>
              <a:gd name="T16" fmla="*/ 138 w 1080"/>
              <a:gd name="T17" fmla="*/ 316 h 391"/>
              <a:gd name="T18" fmla="*/ 241 w 1080"/>
              <a:gd name="T19" fmla="*/ 355 h 391"/>
              <a:gd name="T20" fmla="*/ 303 w 1080"/>
              <a:gd name="T21" fmla="*/ 369 h 391"/>
              <a:gd name="T22" fmla="*/ 325 w 1080"/>
              <a:gd name="T23" fmla="*/ 372 h 391"/>
              <a:gd name="T24" fmla="*/ 201 w 1080"/>
              <a:gd name="T25" fmla="*/ 358 h 391"/>
              <a:gd name="T26" fmla="*/ 503 w 1080"/>
              <a:gd name="T27" fmla="*/ 391 h 391"/>
              <a:gd name="T28" fmla="*/ 839 w 1080"/>
              <a:gd name="T29" fmla="*/ 346 h 391"/>
              <a:gd name="T30" fmla="*/ 987 w 1080"/>
              <a:gd name="T31" fmla="*/ 286 h 391"/>
              <a:gd name="T32" fmla="*/ 1063 w 1080"/>
              <a:gd name="T33" fmla="*/ 199 h 391"/>
              <a:gd name="T34" fmla="*/ 1006 w 1080"/>
              <a:gd name="T35" fmla="*/ 83 h 391"/>
              <a:gd name="T36" fmla="*/ 29 w 1080"/>
              <a:gd name="T37" fmla="*/ 189 h 391"/>
              <a:gd name="T38" fmla="*/ 136 w 1080"/>
              <a:gd name="T39" fmla="*/ 95 h 391"/>
              <a:gd name="T40" fmla="*/ 42 w 1080"/>
              <a:gd name="T41" fmla="*/ 172 h 391"/>
              <a:gd name="T42" fmla="*/ 48 w 1080"/>
              <a:gd name="T43" fmla="*/ 238 h 391"/>
              <a:gd name="T44" fmla="*/ 82 w 1080"/>
              <a:gd name="T45" fmla="*/ 277 h 391"/>
              <a:gd name="T46" fmla="*/ 29 w 1080"/>
              <a:gd name="T47" fmla="*/ 189 h 391"/>
              <a:gd name="T48" fmla="*/ 291 w 1080"/>
              <a:gd name="T49" fmla="*/ 344 h 391"/>
              <a:gd name="T50" fmla="*/ 402 w 1080"/>
              <a:gd name="T51" fmla="*/ 350 h 391"/>
              <a:gd name="T52" fmla="*/ 198 w 1080"/>
              <a:gd name="T53" fmla="*/ 319 h 391"/>
              <a:gd name="T54" fmla="*/ 101 w 1080"/>
              <a:gd name="T55" fmla="*/ 265 h 391"/>
              <a:gd name="T56" fmla="*/ 62 w 1080"/>
              <a:gd name="T57" fmla="*/ 181 h 391"/>
              <a:gd name="T58" fmla="*/ 156 w 1080"/>
              <a:gd name="T59" fmla="*/ 110 h 391"/>
              <a:gd name="T60" fmla="*/ 430 w 1080"/>
              <a:gd name="T61" fmla="*/ 40 h 391"/>
              <a:gd name="T62" fmla="*/ 727 w 1080"/>
              <a:gd name="T63" fmla="*/ 37 h 391"/>
              <a:gd name="T64" fmla="*/ 868 w 1080"/>
              <a:gd name="T65" fmla="*/ 56 h 391"/>
              <a:gd name="T66" fmla="*/ 955 w 1080"/>
              <a:gd name="T67" fmla="*/ 96 h 391"/>
              <a:gd name="T68" fmla="*/ 1011 w 1080"/>
              <a:gd name="T69" fmla="*/ 205 h 391"/>
              <a:gd name="T70" fmla="*/ 903 w 1080"/>
              <a:gd name="T71" fmla="*/ 287 h 391"/>
              <a:gd name="T72" fmla="*/ 772 w 1080"/>
              <a:gd name="T73" fmla="*/ 329 h 391"/>
              <a:gd name="T74" fmla="*/ 534 w 1080"/>
              <a:gd name="T75" fmla="*/ 360 h 391"/>
              <a:gd name="T76" fmla="*/ 307 w 1080"/>
              <a:gd name="T77" fmla="*/ 347 h 391"/>
              <a:gd name="T78" fmla="*/ 291 w 1080"/>
              <a:gd name="T79" fmla="*/ 344 h 391"/>
              <a:gd name="T80" fmla="*/ 1042 w 1080"/>
              <a:gd name="T81" fmla="*/ 193 h 391"/>
              <a:gd name="T82" fmla="*/ 1030 w 1080"/>
              <a:gd name="T83" fmla="*/ 216 h 391"/>
              <a:gd name="T84" fmla="*/ 1031 w 1080"/>
              <a:gd name="T85" fmla="*/ 214 h 391"/>
              <a:gd name="T86" fmla="*/ 1024 w 1080"/>
              <a:gd name="T87" fmla="*/ 132 h 391"/>
              <a:gd name="T88" fmla="*/ 1005 w 1080"/>
              <a:gd name="T89" fmla="*/ 109 h 391"/>
              <a:gd name="T90" fmla="*/ 1042 w 1080"/>
              <a:gd name="T91" fmla="*/ 193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80" h="391">
                <a:moveTo>
                  <a:pt x="1006" y="83"/>
                </a:moveTo>
                <a:cubicBezTo>
                  <a:pt x="966" y="59"/>
                  <a:pt x="920" y="45"/>
                  <a:pt x="873" y="35"/>
                </a:cubicBezTo>
                <a:cubicBezTo>
                  <a:pt x="857" y="30"/>
                  <a:pt x="841" y="26"/>
                  <a:pt x="825" y="22"/>
                </a:cubicBezTo>
                <a:cubicBezTo>
                  <a:pt x="726" y="1"/>
                  <a:pt x="629" y="0"/>
                  <a:pt x="540" y="3"/>
                </a:cubicBezTo>
                <a:cubicBezTo>
                  <a:pt x="363" y="9"/>
                  <a:pt x="219" y="38"/>
                  <a:pt x="151" y="66"/>
                </a:cubicBezTo>
                <a:cubicBezTo>
                  <a:pt x="89" y="90"/>
                  <a:pt x="28" y="123"/>
                  <a:pt x="10" y="184"/>
                </a:cubicBezTo>
                <a:cubicBezTo>
                  <a:pt x="0" y="212"/>
                  <a:pt x="10" y="249"/>
                  <a:pt x="33" y="266"/>
                </a:cubicBezTo>
                <a:cubicBezTo>
                  <a:pt x="54" y="284"/>
                  <a:pt x="78" y="295"/>
                  <a:pt x="101" y="304"/>
                </a:cubicBezTo>
                <a:cubicBezTo>
                  <a:pt x="114" y="309"/>
                  <a:pt x="126" y="313"/>
                  <a:pt x="138" y="316"/>
                </a:cubicBezTo>
                <a:cubicBezTo>
                  <a:pt x="177" y="337"/>
                  <a:pt x="214" y="347"/>
                  <a:pt x="241" y="355"/>
                </a:cubicBezTo>
                <a:cubicBezTo>
                  <a:pt x="281" y="366"/>
                  <a:pt x="303" y="369"/>
                  <a:pt x="303" y="369"/>
                </a:cubicBezTo>
                <a:cubicBezTo>
                  <a:pt x="303" y="369"/>
                  <a:pt x="311" y="370"/>
                  <a:pt x="325" y="372"/>
                </a:cubicBezTo>
                <a:cubicBezTo>
                  <a:pt x="285" y="369"/>
                  <a:pt x="244" y="365"/>
                  <a:pt x="201" y="358"/>
                </a:cubicBezTo>
                <a:cubicBezTo>
                  <a:pt x="310" y="382"/>
                  <a:pt x="404" y="390"/>
                  <a:pt x="503" y="391"/>
                </a:cubicBezTo>
                <a:cubicBezTo>
                  <a:pt x="602" y="389"/>
                  <a:pt x="709" y="382"/>
                  <a:pt x="839" y="346"/>
                </a:cubicBezTo>
                <a:cubicBezTo>
                  <a:pt x="873" y="336"/>
                  <a:pt x="927" y="322"/>
                  <a:pt x="987" y="286"/>
                </a:cubicBezTo>
                <a:cubicBezTo>
                  <a:pt x="1015" y="267"/>
                  <a:pt x="1048" y="242"/>
                  <a:pt x="1063" y="199"/>
                </a:cubicBezTo>
                <a:cubicBezTo>
                  <a:pt x="1080" y="154"/>
                  <a:pt x="1046" y="104"/>
                  <a:pt x="1006" y="83"/>
                </a:cubicBezTo>
                <a:close/>
                <a:moveTo>
                  <a:pt x="29" y="189"/>
                </a:moveTo>
                <a:cubicBezTo>
                  <a:pt x="42" y="147"/>
                  <a:pt x="86" y="117"/>
                  <a:pt x="136" y="95"/>
                </a:cubicBezTo>
                <a:cubicBezTo>
                  <a:pt x="99" y="112"/>
                  <a:pt x="62" y="133"/>
                  <a:pt x="42" y="172"/>
                </a:cubicBezTo>
                <a:cubicBezTo>
                  <a:pt x="31" y="194"/>
                  <a:pt x="37" y="221"/>
                  <a:pt x="48" y="238"/>
                </a:cubicBezTo>
                <a:cubicBezTo>
                  <a:pt x="58" y="254"/>
                  <a:pt x="70" y="266"/>
                  <a:pt x="82" y="277"/>
                </a:cubicBezTo>
                <a:cubicBezTo>
                  <a:pt x="47" y="259"/>
                  <a:pt x="14" y="232"/>
                  <a:pt x="29" y="189"/>
                </a:cubicBezTo>
                <a:close/>
                <a:moveTo>
                  <a:pt x="291" y="344"/>
                </a:moveTo>
                <a:cubicBezTo>
                  <a:pt x="327" y="348"/>
                  <a:pt x="363" y="349"/>
                  <a:pt x="402" y="350"/>
                </a:cubicBezTo>
                <a:cubicBezTo>
                  <a:pt x="328" y="344"/>
                  <a:pt x="261" y="335"/>
                  <a:pt x="198" y="319"/>
                </a:cubicBezTo>
                <a:cubicBezTo>
                  <a:pt x="167" y="308"/>
                  <a:pt x="133" y="291"/>
                  <a:pt x="101" y="265"/>
                </a:cubicBezTo>
                <a:cubicBezTo>
                  <a:pt x="76" y="243"/>
                  <a:pt x="47" y="213"/>
                  <a:pt x="62" y="181"/>
                </a:cubicBezTo>
                <a:cubicBezTo>
                  <a:pt x="77" y="149"/>
                  <a:pt x="117" y="127"/>
                  <a:pt x="156" y="110"/>
                </a:cubicBezTo>
                <a:cubicBezTo>
                  <a:pt x="238" y="78"/>
                  <a:pt x="334" y="56"/>
                  <a:pt x="430" y="40"/>
                </a:cubicBezTo>
                <a:cubicBezTo>
                  <a:pt x="528" y="25"/>
                  <a:pt x="629" y="27"/>
                  <a:pt x="727" y="37"/>
                </a:cubicBezTo>
                <a:cubicBezTo>
                  <a:pt x="775" y="42"/>
                  <a:pt x="823" y="47"/>
                  <a:pt x="868" y="56"/>
                </a:cubicBezTo>
                <a:cubicBezTo>
                  <a:pt x="899" y="66"/>
                  <a:pt x="928" y="78"/>
                  <a:pt x="955" y="96"/>
                </a:cubicBezTo>
                <a:cubicBezTo>
                  <a:pt x="994" y="121"/>
                  <a:pt x="1033" y="165"/>
                  <a:pt x="1011" y="205"/>
                </a:cubicBezTo>
                <a:cubicBezTo>
                  <a:pt x="991" y="244"/>
                  <a:pt x="945" y="269"/>
                  <a:pt x="903" y="287"/>
                </a:cubicBezTo>
                <a:cubicBezTo>
                  <a:pt x="860" y="306"/>
                  <a:pt x="815" y="319"/>
                  <a:pt x="772" y="329"/>
                </a:cubicBezTo>
                <a:cubicBezTo>
                  <a:pt x="685" y="349"/>
                  <a:pt x="604" y="357"/>
                  <a:pt x="534" y="360"/>
                </a:cubicBezTo>
                <a:cubicBezTo>
                  <a:pt x="395" y="366"/>
                  <a:pt x="307" y="347"/>
                  <a:pt x="307" y="347"/>
                </a:cubicBezTo>
                <a:cubicBezTo>
                  <a:pt x="307" y="347"/>
                  <a:pt x="302" y="346"/>
                  <a:pt x="291" y="344"/>
                </a:cubicBezTo>
                <a:close/>
                <a:moveTo>
                  <a:pt x="1042" y="193"/>
                </a:moveTo>
                <a:cubicBezTo>
                  <a:pt x="1039" y="201"/>
                  <a:pt x="1035" y="209"/>
                  <a:pt x="1030" y="216"/>
                </a:cubicBezTo>
                <a:cubicBezTo>
                  <a:pt x="1030" y="216"/>
                  <a:pt x="1031" y="215"/>
                  <a:pt x="1031" y="214"/>
                </a:cubicBezTo>
                <a:cubicBezTo>
                  <a:pt x="1045" y="189"/>
                  <a:pt x="1040" y="155"/>
                  <a:pt x="1024" y="132"/>
                </a:cubicBezTo>
                <a:cubicBezTo>
                  <a:pt x="1019" y="124"/>
                  <a:pt x="1012" y="116"/>
                  <a:pt x="1005" y="109"/>
                </a:cubicBezTo>
                <a:cubicBezTo>
                  <a:pt x="1035" y="130"/>
                  <a:pt x="1053" y="163"/>
                  <a:pt x="1042" y="193"/>
                </a:cubicBezTo>
                <a:close/>
              </a:path>
            </a:pathLst>
          </a:custGeom>
          <a:solidFill>
            <a:srgbClr val="71B95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E65EDAE-E5DE-0558-476B-ECEDFA521C34}"/>
              </a:ext>
            </a:extLst>
          </p:cNvPr>
          <p:cNvSpPr txBox="1">
            <a:spLocks/>
          </p:cNvSpPr>
          <p:nvPr/>
        </p:nvSpPr>
        <p:spPr>
          <a:xfrm>
            <a:off x="4939320" y="1521135"/>
            <a:ext cx="3808793" cy="46672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Only those showing the Home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Compostable logo will break down in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a home compost bin</a:t>
            </a: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Packaging with the compostable logo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needs the higher temperature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conditions of an industrial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composting facility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0F29E37-C3B0-1327-ABF6-6CD798BC1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20" y="2240463"/>
            <a:ext cx="990514" cy="84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compostable Logo Vector (.AI) Free Download">
            <a:extLst>
              <a:ext uri="{FF2B5EF4-FFF2-40B4-BE49-F238E27FC236}">
                <a16:creationId xmlns:a16="http://schemas.microsoft.com/office/drawing/2014/main" id="{D7230EAC-346E-672E-C1FC-33D53B641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96" y="4132429"/>
            <a:ext cx="790238" cy="91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07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869A40E-1210-0C4E-BAED-8A2203F725C4}"/>
              </a:ext>
            </a:extLst>
          </p:cNvPr>
          <p:cNvSpPr/>
          <p:nvPr/>
        </p:nvSpPr>
        <p:spPr>
          <a:xfrm rot="10800000">
            <a:off x="4009918" y="3319245"/>
            <a:ext cx="5148695" cy="1843866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72000">
                <a:schemeClr val="bg1">
                  <a:alpha val="75721"/>
                </a:schemeClr>
              </a:gs>
              <a:gs pos="42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735D0E0-8E36-95D6-00E5-A87AF1A2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59" y="447375"/>
            <a:ext cx="8468679" cy="767815"/>
          </a:xfrm>
        </p:spPr>
        <p:txBody>
          <a:bodyPr>
            <a:normAutofit/>
          </a:bodyPr>
          <a:lstStyle/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recycle a symbol – What do they all mean?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106D8F9-C091-25A2-F017-05C158718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6562" y="1209275"/>
            <a:ext cx="2589635" cy="95328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400" b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Mobius Loop</a:t>
            </a:r>
            <a:r>
              <a:rPr lang="en-GB" sz="1400" b="1" dirty="0">
                <a:solidFill>
                  <a:srgbClr val="10374E"/>
                </a:solidFill>
              </a:rPr>
              <a:t> </a:t>
            </a:r>
            <a:r>
              <a:rPr lang="en-GB" sz="1400" dirty="0"/>
              <a:t>–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means an item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technically be recycled but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that it has been recycled or that it will be accepted for recycling.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88E92C6-DF63-2F25-E5F2-A96E02879B63}"/>
              </a:ext>
            </a:extLst>
          </p:cNvPr>
          <p:cNvSpPr txBox="1">
            <a:spLocks/>
          </p:cNvSpPr>
          <p:nvPr/>
        </p:nvSpPr>
        <p:spPr>
          <a:xfrm>
            <a:off x="5876683" y="1224070"/>
            <a:ext cx="3267317" cy="104602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b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Paper and Cardboard</a:t>
            </a:r>
            <a:r>
              <a:rPr lang="en-GB" sz="1400" b="1" dirty="0">
                <a:solidFill>
                  <a:srgbClr val="10374E"/>
                </a:solidFill>
              </a:rPr>
              <a:t> </a:t>
            </a:r>
            <a:r>
              <a:rPr lang="en-GB" sz="1400" dirty="0"/>
              <a:t>–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The Forest Stewardship Council (FSC) logo means that in item has been made using wood from well managed forests.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4CA6D2E4-93C7-836A-AE02-1D1E3552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0803" y="5649200"/>
            <a:ext cx="1712020" cy="227873"/>
          </a:xfrm>
        </p:spPr>
        <p:txBody>
          <a:bodyPr/>
          <a:lstStyle/>
          <a:p>
            <a:fld id="{CD213A56-58FB-3B4A-A5F3-36DA8349143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9" name="Picture 4" descr="Recycling symbol - Wikipedia">
            <a:extLst>
              <a:ext uri="{FF2B5EF4-FFF2-40B4-BE49-F238E27FC236}">
                <a16:creationId xmlns:a16="http://schemas.microsoft.com/office/drawing/2014/main" id="{6137698F-9995-0554-3974-385BC53B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9" y="1257243"/>
            <a:ext cx="1010655" cy="9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What do all the recycling symbols in the UK mean? 2021">
            <a:extLst>
              <a:ext uri="{FF2B5EF4-FFF2-40B4-BE49-F238E27FC236}">
                <a16:creationId xmlns:a16="http://schemas.microsoft.com/office/drawing/2014/main" id="{5641791B-9E01-D137-B949-70123682F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32" y="3861236"/>
            <a:ext cx="953282" cy="9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9EE7D45-6AD3-C2A3-086A-2EA0203E9C38}"/>
              </a:ext>
            </a:extLst>
          </p:cNvPr>
          <p:cNvSpPr txBox="1">
            <a:spLocks/>
          </p:cNvSpPr>
          <p:nvPr/>
        </p:nvSpPr>
        <p:spPr bwMode="gray">
          <a:xfrm>
            <a:off x="1757305" y="3861235"/>
            <a:ext cx="2814696" cy="1084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rgbClr val="10374E"/>
                </a:solidFill>
              </a:rPr>
              <a:t>The Green Dot </a:t>
            </a:r>
            <a:r>
              <a:rPr lang="en-GB" sz="1400" dirty="0">
                <a:solidFill>
                  <a:schemeClr val="tx1"/>
                </a:solidFill>
              </a:rPr>
              <a:t>– Possibly the most misleading as all it means is that the producer has paid money towards the recovery and recycling of the packaging in Europe.</a:t>
            </a: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CCFCAC65-BC1B-D614-B624-2B07D822D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59" y="2509319"/>
            <a:ext cx="1053123" cy="105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B8D2D66-7766-8B0A-2730-CE3E9318787F}"/>
              </a:ext>
            </a:extLst>
          </p:cNvPr>
          <p:cNvSpPr txBox="1">
            <a:spLocks/>
          </p:cNvSpPr>
          <p:nvPr/>
        </p:nvSpPr>
        <p:spPr bwMode="gray">
          <a:xfrm>
            <a:off x="1739016" y="2539149"/>
            <a:ext cx="2682137" cy="1107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rgbClr val="10374E"/>
                </a:solidFill>
              </a:rPr>
              <a:t>Glass Recycling </a:t>
            </a:r>
            <a:r>
              <a:rPr lang="en-GB" sz="1400" dirty="0">
                <a:solidFill>
                  <a:schemeClr val="tx1"/>
                </a:solidFill>
              </a:rPr>
              <a:t>– Simply asking you to put your glass bottle in a suitable recycling bin. In many countries glass is reused in preference to recycling.</a:t>
            </a:r>
          </a:p>
        </p:txBody>
      </p:sp>
      <p:pic>
        <p:nvPicPr>
          <p:cNvPr id="24" name="Picture 10" descr="Forest Stewardship Council - Wikipedia">
            <a:extLst>
              <a:ext uri="{FF2B5EF4-FFF2-40B4-BE49-F238E27FC236}">
                <a16:creationId xmlns:a16="http://schemas.microsoft.com/office/drawing/2014/main" id="{37A3E7BE-C202-7886-58C1-C67D2557E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98" y="1257243"/>
            <a:ext cx="757587" cy="9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Recycling signs - what do they actually mean? | iHASCO">
            <a:extLst>
              <a:ext uri="{FF2B5EF4-FFF2-40B4-BE49-F238E27FC236}">
                <a16:creationId xmlns:a16="http://schemas.microsoft.com/office/drawing/2014/main" id="{7FB97102-549C-0AB4-8D9F-18022B5FC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45" y="2582336"/>
            <a:ext cx="977121" cy="9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0B0E89E0-683F-DDD2-9267-D0981AD635CE}"/>
              </a:ext>
            </a:extLst>
          </p:cNvPr>
          <p:cNvSpPr txBox="1">
            <a:spLocks/>
          </p:cNvSpPr>
          <p:nvPr/>
        </p:nvSpPr>
        <p:spPr bwMode="gray">
          <a:xfrm>
            <a:off x="5993007" y="2554239"/>
            <a:ext cx="2863399" cy="1759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400" b="1" dirty="0">
                <a:solidFill>
                  <a:srgbClr val="10374E"/>
                </a:solidFill>
              </a:rPr>
              <a:t>Widely Recycled </a:t>
            </a:r>
            <a:r>
              <a:rPr lang="en-GB" sz="1400" dirty="0">
                <a:solidFill>
                  <a:schemeClr val="tx1"/>
                </a:solidFill>
              </a:rPr>
              <a:t>– This tells you that the material is collected for recycling by at least 75% of UK authorities. Often comes with extra instructions.</a:t>
            </a:r>
          </a:p>
        </p:txBody>
      </p:sp>
      <p:pic>
        <p:nvPicPr>
          <p:cNvPr id="30" name="Picture 14" descr="Resin identification code - Wikipedia">
            <a:extLst>
              <a:ext uri="{FF2B5EF4-FFF2-40B4-BE49-F238E27FC236}">
                <a16:creationId xmlns:a16="http://schemas.microsoft.com/office/drawing/2014/main" id="{C27B9F63-9D96-C373-266F-682C8DFD7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29" y="3748823"/>
            <a:ext cx="977121" cy="11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A3BABF9C-4FA7-03F3-F39E-9D6394B1BD02}"/>
              </a:ext>
            </a:extLst>
          </p:cNvPr>
          <p:cNvSpPr txBox="1">
            <a:spLocks/>
          </p:cNvSpPr>
          <p:nvPr/>
        </p:nvSpPr>
        <p:spPr bwMode="gray">
          <a:xfrm>
            <a:off x="6023182" y="3824028"/>
            <a:ext cx="2339153" cy="11002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1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327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400" b="1" dirty="0">
                <a:solidFill>
                  <a:schemeClr val="tx1"/>
                </a:solidFill>
              </a:rPr>
              <a:t>Plastic Resin Code </a:t>
            </a:r>
            <a:r>
              <a:rPr lang="en-GB" sz="1400" dirty="0">
                <a:solidFill>
                  <a:schemeClr val="tx1"/>
                </a:solidFill>
              </a:rPr>
              <a:t>–      This tells you what type of plastic the packaging is    made from. There are           7 codes.</a:t>
            </a:r>
          </a:p>
        </p:txBody>
      </p:sp>
    </p:spTree>
    <p:extLst>
      <p:ext uri="{BB962C8B-B14F-4D97-AF65-F5344CB8AC3E}">
        <p14:creationId xmlns:p14="http://schemas.microsoft.com/office/powerpoint/2010/main" val="288317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  <p:bldP spid="21" grpId="0"/>
      <p:bldP spid="23" grpId="0"/>
      <p:bldP spid="28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8213B6-38F2-6A0B-5CD3-19951EB89FA9}"/>
              </a:ext>
            </a:extLst>
          </p:cNvPr>
          <p:cNvSpPr/>
          <p:nvPr/>
        </p:nvSpPr>
        <p:spPr>
          <a:xfrm>
            <a:off x="3579167" y="3707091"/>
            <a:ext cx="5567666" cy="1450697"/>
          </a:xfrm>
          <a:prstGeom prst="rect">
            <a:avLst/>
          </a:prstGeom>
          <a:solidFill>
            <a:srgbClr val="481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50EEA4-8AF6-1107-B020-02365143D1DB}"/>
              </a:ext>
            </a:extLst>
          </p:cNvPr>
          <p:cNvSpPr/>
          <p:nvPr/>
        </p:nvSpPr>
        <p:spPr>
          <a:xfrm>
            <a:off x="3576334" y="2471394"/>
            <a:ext cx="5567666" cy="1450697"/>
          </a:xfrm>
          <a:prstGeom prst="rect">
            <a:avLst/>
          </a:prstGeom>
          <a:solidFill>
            <a:srgbClr val="69A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83B96F-9F1A-B518-EBF9-82D9A8E8A666}"/>
              </a:ext>
            </a:extLst>
          </p:cNvPr>
          <p:cNvSpPr/>
          <p:nvPr/>
        </p:nvSpPr>
        <p:spPr>
          <a:xfrm>
            <a:off x="3576334" y="1235697"/>
            <a:ext cx="5567666" cy="1450697"/>
          </a:xfrm>
          <a:prstGeom prst="rect">
            <a:avLst/>
          </a:prstGeom>
          <a:solidFill>
            <a:srgbClr val="E82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B4FBEE-E582-2BDE-5197-D1C6F03FE7B9}"/>
              </a:ext>
            </a:extLst>
          </p:cNvPr>
          <p:cNvSpPr/>
          <p:nvPr/>
        </p:nvSpPr>
        <p:spPr>
          <a:xfrm>
            <a:off x="3576333" y="0"/>
            <a:ext cx="5567666" cy="1450697"/>
          </a:xfrm>
          <a:prstGeom prst="rect">
            <a:avLst/>
          </a:prstGeom>
          <a:solidFill>
            <a:srgbClr val="53B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15DAAAF-36D0-52AE-8B3C-640C24F75B96}"/>
              </a:ext>
            </a:extLst>
          </p:cNvPr>
          <p:cNvSpPr/>
          <p:nvPr/>
        </p:nvSpPr>
        <p:spPr>
          <a:xfrm>
            <a:off x="-29323" y="1344"/>
            <a:ext cx="5292712" cy="5157788"/>
          </a:xfrm>
          <a:custGeom>
            <a:avLst/>
            <a:gdLst>
              <a:gd name="connsiteX0" fmla="*/ 0 w 6124468"/>
              <a:gd name="connsiteY0" fmla="*/ 0 h 5143500"/>
              <a:gd name="connsiteX1" fmla="*/ 6124468 w 6124468"/>
              <a:gd name="connsiteY1" fmla="*/ 0 h 5143500"/>
              <a:gd name="connsiteX2" fmla="*/ 6124468 w 6124468"/>
              <a:gd name="connsiteY2" fmla="*/ 5143500 h 5143500"/>
              <a:gd name="connsiteX3" fmla="*/ 0 w 6124468"/>
              <a:gd name="connsiteY3" fmla="*/ 5143500 h 5143500"/>
              <a:gd name="connsiteX4" fmla="*/ 0 w 6124468"/>
              <a:gd name="connsiteY4" fmla="*/ 0 h 5143500"/>
              <a:gd name="connsiteX0" fmla="*/ 0 w 6124468"/>
              <a:gd name="connsiteY0" fmla="*/ 0 h 5143500"/>
              <a:gd name="connsiteX1" fmla="*/ 6124468 w 6124468"/>
              <a:gd name="connsiteY1" fmla="*/ 0 h 5143500"/>
              <a:gd name="connsiteX2" fmla="*/ 4304377 w 6124468"/>
              <a:gd name="connsiteY2" fmla="*/ 5117374 h 5143500"/>
              <a:gd name="connsiteX3" fmla="*/ 0 w 6124468"/>
              <a:gd name="connsiteY3" fmla="*/ 5143500 h 5143500"/>
              <a:gd name="connsiteX4" fmla="*/ 0 w 6124468"/>
              <a:gd name="connsiteY4" fmla="*/ 0 h 5143500"/>
              <a:gd name="connsiteX0" fmla="*/ 0 w 6124468"/>
              <a:gd name="connsiteY0" fmla="*/ 0 h 5152208"/>
              <a:gd name="connsiteX1" fmla="*/ 6124468 w 6124468"/>
              <a:gd name="connsiteY1" fmla="*/ 0 h 5152208"/>
              <a:gd name="connsiteX2" fmla="*/ 4504674 w 6124468"/>
              <a:gd name="connsiteY2" fmla="*/ 5152208 h 5152208"/>
              <a:gd name="connsiteX3" fmla="*/ 0 w 6124468"/>
              <a:gd name="connsiteY3" fmla="*/ 5143500 h 5152208"/>
              <a:gd name="connsiteX4" fmla="*/ 0 w 6124468"/>
              <a:gd name="connsiteY4" fmla="*/ 0 h 5152208"/>
              <a:gd name="connsiteX0" fmla="*/ 825909 w 6124468"/>
              <a:gd name="connsiteY0" fmla="*/ 0 h 5159574"/>
              <a:gd name="connsiteX1" fmla="*/ 6124468 w 6124468"/>
              <a:gd name="connsiteY1" fmla="*/ 7366 h 5159574"/>
              <a:gd name="connsiteX2" fmla="*/ 4504674 w 6124468"/>
              <a:gd name="connsiteY2" fmla="*/ 5159574 h 5159574"/>
              <a:gd name="connsiteX3" fmla="*/ 0 w 6124468"/>
              <a:gd name="connsiteY3" fmla="*/ 5150866 h 5159574"/>
              <a:gd name="connsiteX4" fmla="*/ 825909 w 6124468"/>
              <a:gd name="connsiteY4" fmla="*/ 0 h 5159574"/>
              <a:gd name="connsiteX0" fmla="*/ 0 w 5298559"/>
              <a:gd name="connsiteY0" fmla="*/ 0 h 5180332"/>
              <a:gd name="connsiteX1" fmla="*/ 5298559 w 5298559"/>
              <a:gd name="connsiteY1" fmla="*/ 7366 h 5180332"/>
              <a:gd name="connsiteX2" fmla="*/ 3678765 w 5298559"/>
              <a:gd name="connsiteY2" fmla="*/ 5159574 h 5180332"/>
              <a:gd name="connsiteX3" fmla="*/ 36871 w 5298559"/>
              <a:gd name="connsiteY3" fmla="*/ 5180332 h 5180332"/>
              <a:gd name="connsiteX4" fmla="*/ 0 w 5298559"/>
              <a:gd name="connsiteY4" fmla="*/ 0 h 5180332"/>
              <a:gd name="connsiteX0" fmla="*/ 0 w 5298559"/>
              <a:gd name="connsiteY0" fmla="*/ 0 h 5195064"/>
              <a:gd name="connsiteX1" fmla="*/ 5298559 w 5298559"/>
              <a:gd name="connsiteY1" fmla="*/ 7366 h 5195064"/>
              <a:gd name="connsiteX2" fmla="*/ 3678765 w 5298559"/>
              <a:gd name="connsiteY2" fmla="*/ 5159574 h 5195064"/>
              <a:gd name="connsiteX3" fmla="*/ 22123 w 5298559"/>
              <a:gd name="connsiteY3" fmla="*/ 5195064 h 5195064"/>
              <a:gd name="connsiteX4" fmla="*/ 0 w 5298559"/>
              <a:gd name="connsiteY4" fmla="*/ 0 h 5195064"/>
              <a:gd name="connsiteX0" fmla="*/ 2128 w 5300687"/>
              <a:gd name="connsiteY0" fmla="*/ 0 h 5202430"/>
              <a:gd name="connsiteX1" fmla="*/ 5300687 w 5300687"/>
              <a:gd name="connsiteY1" fmla="*/ 7366 h 5202430"/>
              <a:gd name="connsiteX2" fmla="*/ 3680893 w 5300687"/>
              <a:gd name="connsiteY2" fmla="*/ 5159574 h 5202430"/>
              <a:gd name="connsiteX3" fmla="*/ 2128 w 5300687"/>
              <a:gd name="connsiteY3" fmla="*/ 5202430 h 5202430"/>
              <a:gd name="connsiteX4" fmla="*/ 2128 w 5300687"/>
              <a:gd name="connsiteY4" fmla="*/ 0 h 5202430"/>
              <a:gd name="connsiteX0" fmla="*/ 2128 w 5300687"/>
              <a:gd name="connsiteY0" fmla="*/ 0 h 5202430"/>
              <a:gd name="connsiteX1" fmla="*/ 5300687 w 5300687"/>
              <a:gd name="connsiteY1" fmla="*/ 7366 h 5202430"/>
              <a:gd name="connsiteX2" fmla="*/ 3658770 w 5300687"/>
              <a:gd name="connsiteY2" fmla="*/ 5196406 h 5202430"/>
              <a:gd name="connsiteX3" fmla="*/ 2128 w 5300687"/>
              <a:gd name="connsiteY3" fmla="*/ 5202430 h 5202430"/>
              <a:gd name="connsiteX4" fmla="*/ 2128 w 5300687"/>
              <a:gd name="connsiteY4" fmla="*/ 0 h 5202430"/>
              <a:gd name="connsiteX0" fmla="*/ 2128 w 5293312"/>
              <a:gd name="connsiteY0" fmla="*/ 0 h 5202430"/>
              <a:gd name="connsiteX1" fmla="*/ 5293312 w 5293312"/>
              <a:gd name="connsiteY1" fmla="*/ 51564 h 5202430"/>
              <a:gd name="connsiteX2" fmla="*/ 3658770 w 5293312"/>
              <a:gd name="connsiteY2" fmla="*/ 5196406 h 5202430"/>
              <a:gd name="connsiteX3" fmla="*/ 2128 w 5293312"/>
              <a:gd name="connsiteY3" fmla="*/ 5202430 h 5202430"/>
              <a:gd name="connsiteX4" fmla="*/ 2128 w 5293312"/>
              <a:gd name="connsiteY4" fmla="*/ 0 h 5202430"/>
              <a:gd name="connsiteX0" fmla="*/ 0 w 5298558"/>
              <a:gd name="connsiteY0" fmla="*/ 81028 h 5150866"/>
              <a:gd name="connsiteX1" fmla="*/ 5298558 w 5298558"/>
              <a:gd name="connsiteY1" fmla="*/ 0 h 5150866"/>
              <a:gd name="connsiteX2" fmla="*/ 3664016 w 5298558"/>
              <a:gd name="connsiteY2" fmla="*/ 5144842 h 5150866"/>
              <a:gd name="connsiteX3" fmla="*/ 7374 w 5298558"/>
              <a:gd name="connsiteY3" fmla="*/ 5150866 h 5150866"/>
              <a:gd name="connsiteX4" fmla="*/ 0 w 5298558"/>
              <a:gd name="connsiteY4" fmla="*/ 81028 h 5150866"/>
              <a:gd name="connsiteX0" fmla="*/ 8902 w 5292712"/>
              <a:gd name="connsiteY0" fmla="*/ 7366 h 5150866"/>
              <a:gd name="connsiteX1" fmla="*/ 5292712 w 5292712"/>
              <a:gd name="connsiteY1" fmla="*/ 0 h 5150866"/>
              <a:gd name="connsiteX2" fmla="*/ 3658170 w 5292712"/>
              <a:gd name="connsiteY2" fmla="*/ 5144842 h 5150866"/>
              <a:gd name="connsiteX3" fmla="*/ 1528 w 5292712"/>
              <a:gd name="connsiteY3" fmla="*/ 5150866 h 5150866"/>
              <a:gd name="connsiteX4" fmla="*/ 8902 w 5292712"/>
              <a:gd name="connsiteY4" fmla="*/ 7366 h 5150866"/>
              <a:gd name="connsiteX0" fmla="*/ 8902 w 5292712"/>
              <a:gd name="connsiteY0" fmla="*/ 0 h 5150866"/>
              <a:gd name="connsiteX1" fmla="*/ 5292712 w 5292712"/>
              <a:gd name="connsiteY1" fmla="*/ 0 h 5150866"/>
              <a:gd name="connsiteX2" fmla="*/ 3658170 w 5292712"/>
              <a:gd name="connsiteY2" fmla="*/ 5144842 h 5150866"/>
              <a:gd name="connsiteX3" fmla="*/ 1528 w 5292712"/>
              <a:gd name="connsiteY3" fmla="*/ 5150866 h 5150866"/>
              <a:gd name="connsiteX4" fmla="*/ 8902 w 5292712"/>
              <a:gd name="connsiteY4" fmla="*/ 0 h 5150866"/>
              <a:gd name="connsiteX0" fmla="*/ 8902 w 5292712"/>
              <a:gd name="connsiteY0" fmla="*/ 0 h 5152209"/>
              <a:gd name="connsiteX1" fmla="*/ 5292712 w 5292712"/>
              <a:gd name="connsiteY1" fmla="*/ 0 h 5152209"/>
              <a:gd name="connsiteX2" fmla="*/ 3658170 w 5292712"/>
              <a:gd name="connsiteY2" fmla="*/ 5152209 h 5152209"/>
              <a:gd name="connsiteX3" fmla="*/ 1528 w 5292712"/>
              <a:gd name="connsiteY3" fmla="*/ 5150866 h 5152209"/>
              <a:gd name="connsiteX4" fmla="*/ 8902 w 5292712"/>
              <a:gd name="connsiteY4" fmla="*/ 0 h 515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2712" h="5152209">
                <a:moveTo>
                  <a:pt x="8902" y="0"/>
                </a:moveTo>
                <a:lnTo>
                  <a:pt x="5292712" y="0"/>
                </a:lnTo>
                <a:lnTo>
                  <a:pt x="3658170" y="5152209"/>
                </a:lnTo>
                <a:lnTo>
                  <a:pt x="1528" y="5150866"/>
                </a:lnTo>
                <a:cubicBezTo>
                  <a:pt x="-5846" y="3419178"/>
                  <a:pt x="16276" y="1731688"/>
                  <a:pt x="8902" y="0"/>
                </a:cubicBezTo>
                <a:close/>
              </a:path>
            </a:pathLst>
          </a:custGeom>
          <a:gradFill>
            <a:gsLst>
              <a:gs pos="0">
                <a:srgbClr val="481C38"/>
              </a:gs>
              <a:gs pos="100000">
                <a:srgbClr val="E5134B"/>
              </a:gs>
            </a:gsLst>
            <a:lin ang="17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B40B450-334B-C6D5-A12E-2994A7406181}"/>
              </a:ext>
            </a:extLst>
          </p:cNvPr>
          <p:cNvSpPr>
            <a:spLocks/>
          </p:cNvSpPr>
          <p:nvPr/>
        </p:nvSpPr>
        <p:spPr bwMode="gray">
          <a:xfrm>
            <a:off x="2993057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2F4A6A0-6C9F-0619-1ECF-A31A54533794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41B4FC0-93DF-D883-1E72-BCD03960DF61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F6435AF-BBD5-828F-9123-29162242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113" y="4939441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BF6AEC7B-3833-9732-24E7-1B2EA57DC852}"/>
              </a:ext>
            </a:extLst>
          </p:cNvPr>
          <p:cNvSpPr txBox="1">
            <a:spLocks/>
          </p:cNvSpPr>
          <p:nvPr/>
        </p:nvSpPr>
        <p:spPr bwMode="blackGray">
          <a:xfrm>
            <a:off x="535144" y="317047"/>
            <a:ext cx="5812053" cy="86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0F0887-C01F-07B9-9D81-1C270A7066CF}"/>
              </a:ext>
            </a:extLst>
          </p:cNvPr>
          <p:cNvSpPr txBox="1"/>
          <p:nvPr/>
        </p:nvSpPr>
        <p:spPr bwMode="blackGray">
          <a:xfrm>
            <a:off x="639512" y="1215334"/>
            <a:ext cx="4038357" cy="10587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3600" b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4 R’s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F5E691-49AE-523E-03B3-D7895B73C80A}"/>
              </a:ext>
            </a:extLst>
          </p:cNvPr>
          <p:cNvSpPr txBox="1"/>
          <p:nvPr/>
        </p:nvSpPr>
        <p:spPr>
          <a:xfrm>
            <a:off x="539548" y="1906082"/>
            <a:ext cx="3643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talked about recycling but this is only one of the 4 R’s of sustainability.</a:t>
            </a:r>
          </a:p>
          <a:p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are: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 REMOVE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 REDUCE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 REUSE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 RECYCLE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09C385-B632-F575-246D-7B86C304FBB3}"/>
              </a:ext>
            </a:extLst>
          </p:cNvPr>
          <p:cNvSpPr txBox="1"/>
          <p:nvPr/>
        </p:nvSpPr>
        <p:spPr bwMode="blackGray">
          <a:xfrm>
            <a:off x="5477848" y="261516"/>
            <a:ext cx="869349" cy="10587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8800" b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61C4EA-FE1C-65D5-1732-9A67DB22887A}"/>
              </a:ext>
            </a:extLst>
          </p:cNvPr>
          <p:cNvSpPr txBox="1"/>
          <p:nvPr/>
        </p:nvSpPr>
        <p:spPr bwMode="blackGray">
          <a:xfrm>
            <a:off x="6528893" y="573834"/>
            <a:ext cx="2615105" cy="607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3600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6343BD-B709-D458-8176-E800491D9E0F}"/>
              </a:ext>
            </a:extLst>
          </p:cNvPr>
          <p:cNvSpPr txBox="1"/>
          <p:nvPr/>
        </p:nvSpPr>
        <p:spPr bwMode="blackGray">
          <a:xfrm>
            <a:off x="5141482" y="1579519"/>
            <a:ext cx="869349" cy="10587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8800" b="1" dirty="0">
                <a:solidFill>
                  <a:srgbClr val="FFD8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5B0968-A7FA-388D-380C-43E94876C9EF}"/>
              </a:ext>
            </a:extLst>
          </p:cNvPr>
          <p:cNvSpPr txBox="1"/>
          <p:nvPr/>
        </p:nvSpPr>
        <p:spPr bwMode="blackGray">
          <a:xfrm>
            <a:off x="6192527" y="1891837"/>
            <a:ext cx="2615105" cy="607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3600" dirty="0">
                <a:solidFill>
                  <a:srgbClr val="FFD8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BB937E-626F-672B-7BC6-C8ED2D0DE12E}"/>
              </a:ext>
            </a:extLst>
          </p:cNvPr>
          <p:cNvSpPr txBox="1"/>
          <p:nvPr/>
        </p:nvSpPr>
        <p:spPr bwMode="blackGray">
          <a:xfrm>
            <a:off x="4766477" y="2826138"/>
            <a:ext cx="869349" cy="10587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8800" b="1" dirty="0">
                <a:solidFill>
                  <a:srgbClr val="481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096503-68D4-8C57-1134-DDE7D572C205}"/>
              </a:ext>
            </a:extLst>
          </p:cNvPr>
          <p:cNvSpPr txBox="1"/>
          <p:nvPr/>
        </p:nvSpPr>
        <p:spPr bwMode="blackGray">
          <a:xfrm>
            <a:off x="5817522" y="3138456"/>
            <a:ext cx="2615105" cy="607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3600" dirty="0">
                <a:solidFill>
                  <a:srgbClr val="481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60418D-6D4F-4B45-A7F3-0159541E5900}"/>
              </a:ext>
            </a:extLst>
          </p:cNvPr>
          <p:cNvSpPr txBox="1"/>
          <p:nvPr/>
        </p:nvSpPr>
        <p:spPr bwMode="blackGray">
          <a:xfrm>
            <a:off x="4394040" y="4061835"/>
            <a:ext cx="869349" cy="10587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8800" b="1" dirty="0">
                <a:solidFill>
                  <a:srgbClr val="53B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5DE67F-FD69-1ADC-DC25-DC8876624716}"/>
              </a:ext>
            </a:extLst>
          </p:cNvPr>
          <p:cNvSpPr txBox="1"/>
          <p:nvPr/>
        </p:nvSpPr>
        <p:spPr bwMode="blackGray">
          <a:xfrm>
            <a:off x="5445085" y="4374153"/>
            <a:ext cx="2615105" cy="607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3600" dirty="0">
                <a:solidFill>
                  <a:srgbClr val="53B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RECYCLE</a:t>
            </a:r>
          </a:p>
        </p:txBody>
      </p:sp>
    </p:spTree>
    <p:extLst>
      <p:ext uri="{BB962C8B-B14F-4D97-AF65-F5344CB8AC3E}">
        <p14:creationId xmlns:p14="http://schemas.microsoft.com/office/powerpoint/2010/main" val="1078834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CE785E-AF63-4FD7-850F-0B7CC22D5A17}"/>
              </a:ext>
            </a:extLst>
          </p:cNvPr>
          <p:cNvSpPr/>
          <p:nvPr/>
        </p:nvSpPr>
        <p:spPr bwMode="gray">
          <a:xfrm>
            <a:off x="0" y="0"/>
            <a:ext cx="9144000" cy="5157788"/>
          </a:xfrm>
          <a:prstGeom prst="rect">
            <a:avLst/>
          </a:prstGeom>
          <a:solidFill>
            <a:srgbClr val="71B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5098777-359E-0725-A840-F36DFCCAD682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alphaModFix amt="70000"/>
          </a:blip>
          <a:stretch>
            <a:fillRect/>
          </a:stretch>
        </p:blipFill>
        <p:spPr>
          <a:xfrm rot="17315937">
            <a:off x="2855605" y="436346"/>
            <a:ext cx="7578931" cy="4908676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CDF9D501-36AB-3A6B-15D6-00B884C8D839}"/>
              </a:ext>
            </a:extLst>
          </p:cNvPr>
          <p:cNvSpPr/>
          <p:nvPr/>
        </p:nvSpPr>
        <p:spPr>
          <a:xfrm>
            <a:off x="-22123" y="1344"/>
            <a:ext cx="5292712" cy="5157788"/>
          </a:xfrm>
          <a:custGeom>
            <a:avLst/>
            <a:gdLst>
              <a:gd name="connsiteX0" fmla="*/ 0 w 6124468"/>
              <a:gd name="connsiteY0" fmla="*/ 0 h 5143500"/>
              <a:gd name="connsiteX1" fmla="*/ 6124468 w 6124468"/>
              <a:gd name="connsiteY1" fmla="*/ 0 h 5143500"/>
              <a:gd name="connsiteX2" fmla="*/ 6124468 w 6124468"/>
              <a:gd name="connsiteY2" fmla="*/ 5143500 h 5143500"/>
              <a:gd name="connsiteX3" fmla="*/ 0 w 6124468"/>
              <a:gd name="connsiteY3" fmla="*/ 5143500 h 5143500"/>
              <a:gd name="connsiteX4" fmla="*/ 0 w 6124468"/>
              <a:gd name="connsiteY4" fmla="*/ 0 h 5143500"/>
              <a:gd name="connsiteX0" fmla="*/ 0 w 6124468"/>
              <a:gd name="connsiteY0" fmla="*/ 0 h 5143500"/>
              <a:gd name="connsiteX1" fmla="*/ 6124468 w 6124468"/>
              <a:gd name="connsiteY1" fmla="*/ 0 h 5143500"/>
              <a:gd name="connsiteX2" fmla="*/ 4304377 w 6124468"/>
              <a:gd name="connsiteY2" fmla="*/ 5117374 h 5143500"/>
              <a:gd name="connsiteX3" fmla="*/ 0 w 6124468"/>
              <a:gd name="connsiteY3" fmla="*/ 5143500 h 5143500"/>
              <a:gd name="connsiteX4" fmla="*/ 0 w 6124468"/>
              <a:gd name="connsiteY4" fmla="*/ 0 h 5143500"/>
              <a:gd name="connsiteX0" fmla="*/ 0 w 6124468"/>
              <a:gd name="connsiteY0" fmla="*/ 0 h 5152208"/>
              <a:gd name="connsiteX1" fmla="*/ 6124468 w 6124468"/>
              <a:gd name="connsiteY1" fmla="*/ 0 h 5152208"/>
              <a:gd name="connsiteX2" fmla="*/ 4504674 w 6124468"/>
              <a:gd name="connsiteY2" fmla="*/ 5152208 h 5152208"/>
              <a:gd name="connsiteX3" fmla="*/ 0 w 6124468"/>
              <a:gd name="connsiteY3" fmla="*/ 5143500 h 5152208"/>
              <a:gd name="connsiteX4" fmla="*/ 0 w 6124468"/>
              <a:gd name="connsiteY4" fmla="*/ 0 h 5152208"/>
              <a:gd name="connsiteX0" fmla="*/ 825909 w 6124468"/>
              <a:gd name="connsiteY0" fmla="*/ 0 h 5159574"/>
              <a:gd name="connsiteX1" fmla="*/ 6124468 w 6124468"/>
              <a:gd name="connsiteY1" fmla="*/ 7366 h 5159574"/>
              <a:gd name="connsiteX2" fmla="*/ 4504674 w 6124468"/>
              <a:gd name="connsiteY2" fmla="*/ 5159574 h 5159574"/>
              <a:gd name="connsiteX3" fmla="*/ 0 w 6124468"/>
              <a:gd name="connsiteY3" fmla="*/ 5150866 h 5159574"/>
              <a:gd name="connsiteX4" fmla="*/ 825909 w 6124468"/>
              <a:gd name="connsiteY4" fmla="*/ 0 h 5159574"/>
              <a:gd name="connsiteX0" fmla="*/ 0 w 5298559"/>
              <a:gd name="connsiteY0" fmla="*/ 0 h 5180332"/>
              <a:gd name="connsiteX1" fmla="*/ 5298559 w 5298559"/>
              <a:gd name="connsiteY1" fmla="*/ 7366 h 5180332"/>
              <a:gd name="connsiteX2" fmla="*/ 3678765 w 5298559"/>
              <a:gd name="connsiteY2" fmla="*/ 5159574 h 5180332"/>
              <a:gd name="connsiteX3" fmla="*/ 36871 w 5298559"/>
              <a:gd name="connsiteY3" fmla="*/ 5180332 h 5180332"/>
              <a:gd name="connsiteX4" fmla="*/ 0 w 5298559"/>
              <a:gd name="connsiteY4" fmla="*/ 0 h 5180332"/>
              <a:gd name="connsiteX0" fmla="*/ 0 w 5298559"/>
              <a:gd name="connsiteY0" fmla="*/ 0 h 5195064"/>
              <a:gd name="connsiteX1" fmla="*/ 5298559 w 5298559"/>
              <a:gd name="connsiteY1" fmla="*/ 7366 h 5195064"/>
              <a:gd name="connsiteX2" fmla="*/ 3678765 w 5298559"/>
              <a:gd name="connsiteY2" fmla="*/ 5159574 h 5195064"/>
              <a:gd name="connsiteX3" fmla="*/ 22123 w 5298559"/>
              <a:gd name="connsiteY3" fmla="*/ 5195064 h 5195064"/>
              <a:gd name="connsiteX4" fmla="*/ 0 w 5298559"/>
              <a:gd name="connsiteY4" fmla="*/ 0 h 5195064"/>
              <a:gd name="connsiteX0" fmla="*/ 2128 w 5300687"/>
              <a:gd name="connsiteY0" fmla="*/ 0 h 5202430"/>
              <a:gd name="connsiteX1" fmla="*/ 5300687 w 5300687"/>
              <a:gd name="connsiteY1" fmla="*/ 7366 h 5202430"/>
              <a:gd name="connsiteX2" fmla="*/ 3680893 w 5300687"/>
              <a:gd name="connsiteY2" fmla="*/ 5159574 h 5202430"/>
              <a:gd name="connsiteX3" fmla="*/ 2128 w 5300687"/>
              <a:gd name="connsiteY3" fmla="*/ 5202430 h 5202430"/>
              <a:gd name="connsiteX4" fmla="*/ 2128 w 5300687"/>
              <a:gd name="connsiteY4" fmla="*/ 0 h 5202430"/>
              <a:gd name="connsiteX0" fmla="*/ 2128 w 5300687"/>
              <a:gd name="connsiteY0" fmla="*/ 0 h 5202430"/>
              <a:gd name="connsiteX1" fmla="*/ 5300687 w 5300687"/>
              <a:gd name="connsiteY1" fmla="*/ 7366 h 5202430"/>
              <a:gd name="connsiteX2" fmla="*/ 3658770 w 5300687"/>
              <a:gd name="connsiteY2" fmla="*/ 5196406 h 5202430"/>
              <a:gd name="connsiteX3" fmla="*/ 2128 w 5300687"/>
              <a:gd name="connsiteY3" fmla="*/ 5202430 h 5202430"/>
              <a:gd name="connsiteX4" fmla="*/ 2128 w 5300687"/>
              <a:gd name="connsiteY4" fmla="*/ 0 h 5202430"/>
              <a:gd name="connsiteX0" fmla="*/ 2128 w 5293312"/>
              <a:gd name="connsiteY0" fmla="*/ 0 h 5202430"/>
              <a:gd name="connsiteX1" fmla="*/ 5293312 w 5293312"/>
              <a:gd name="connsiteY1" fmla="*/ 51564 h 5202430"/>
              <a:gd name="connsiteX2" fmla="*/ 3658770 w 5293312"/>
              <a:gd name="connsiteY2" fmla="*/ 5196406 h 5202430"/>
              <a:gd name="connsiteX3" fmla="*/ 2128 w 5293312"/>
              <a:gd name="connsiteY3" fmla="*/ 5202430 h 5202430"/>
              <a:gd name="connsiteX4" fmla="*/ 2128 w 5293312"/>
              <a:gd name="connsiteY4" fmla="*/ 0 h 5202430"/>
              <a:gd name="connsiteX0" fmla="*/ 0 w 5298558"/>
              <a:gd name="connsiteY0" fmla="*/ 81028 h 5150866"/>
              <a:gd name="connsiteX1" fmla="*/ 5298558 w 5298558"/>
              <a:gd name="connsiteY1" fmla="*/ 0 h 5150866"/>
              <a:gd name="connsiteX2" fmla="*/ 3664016 w 5298558"/>
              <a:gd name="connsiteY2" fmla="*/ 5144842 h 5150866"/>
              <a:gd name="connsiteX3" fmla="*/ 7374 w 5298558"/>
              <a:gd name="connsiteY3" fmla="*/ 5150866 h 5150866"/>
              <a:gd name="connsiteX4" fmla="*/ 0 w 5298558"/>
              <a:gd name="connsiteY4" fmla="*/ 81028 h 5150866"/>
              <a:gd name="connsiteX0" fmla="*/ 8902 w 5292712"/>
              <a:gd name="connsiteY0" fmla="*/ 7366 h 5150866"/>
              <a:gd name="connsiteX1" fmla="*/ 5292712 w 5292712"/>
              <a:gd name="connsiteY1" fmla="*/ 0 h 5150866"/>
              <a:gd name="connsiteX2" fmla="*/ 3658170 w 5292712"/>
              <a:gd name="connsiteY2" fmla="*/ 5144842 h 5150866"/>
              <a:gd name="connsiteX3" fmla="*/ 1528 w 5292712"/>
              <a:gd name="connsiteY3" fmla="*/ 5150866 h 5150866"/>
              <a:gd name="connsiteX4" fmla="*/ 8902 w 5292712"/>
              <a:gd name="connsiteY4" fmla="*/ 7366 h 5150866"/>
              <a:gd name="connsiteX0" fmla="*/ 8902 w 5292712"/>
              <a:gd name="connsiteY0" fmla="*/ 0 h 5150866"/>
              <a:gd name="connsiteX1" fmla="*/ 5292712 w 5292712"/>
              <a:gd name="connsiteY1" fmla="*/ 0 h 5150866"/>
              <a:gd name="connsiteX2" fmla="*/ 3658170 w 5292712"/>
              <a:gd name="connsiteY2" fmla="*/ 5144842 h 5150866"/>
              <a:gd name="connsiteX3" fmla="*/ 1528 w 5292712"/>
              <a:gd name="connsiteY3" fmla="*/ 5150866 h 5150866"/>
              <a:gd name="connsiteX4" fmla="*/ 8902 w 5292712"/>
              <a:gd name="connsiteY4" fmla="*/ 0 h 5150866"/>
              <a:gd name="connsiteX0" fmla="*/ 8902 w 5292712"/>
              <a:gd name="connsiteY0" fmla="*/ 0 h 5152209"/>
              <a:gd name="connsiteX1" fmla="*/ 5292712 w 5292712"/>
              <a:gd name="connsiteY1" fmla="*/ 0 h 5152209"/>
              <a:gd name="connsiteX2" fmla="*/ 3658170 w 5292712"/>
              <a:gd name="connsiteY2" fmla="*/ 5152209 h 5152209"/>
              <a:gd name="connsiteX3" fmla="*/ 1528 w 5292712"/>
              <a:gd name="connsiteY3" fmla="*/ 5150866 h 5152209"/>
              <a:gd name="connsiteX4" fmla="*/ 8902 w 5292712"/>
              <a:gd name="connsiteY4" fmla="*/ 0 h 515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2712" h="5152209">
                <a:moveTo>
                  <a:pt x="8902" y="0"/>
                </a:moveTo>
                <a:lnTo>
                  <a:pt x="5292712" y="0"/>
                </a:lnTo>
                <a:lnTo>
                  <a:pt x="3658170" y="5152209"/>
                </a:lnTo>
                <a:lnTo>
                  <a:pt x="1528" y="5150866"/>
                </a:lnTo>
                <a:cubicBezTo>
                  <a:pt x="-5846" y="3419178"/>
                  <a:pt x="16276" y="1731688"/>
                  <a:pt x="8902" y="0"/>
                </a:cubicBezTo>
                <a:close/>
              </a:path>
            </a:pathLst>
          </a:custGeom>
          <a:gradFill>
            <a:gsLst>
              <a:gs pos="0">
                <a:srgbClr val="481C38"/>
              </a:gs>
              <a:gs pos="100000">
                <a:srgbClr val="E5134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D3F745-8574-1E04-7C5D-BCF708AA620A}"/>
              </a:ext>
            </a:extLst>
          </p:cNvPr>
          <p:cNvSpPr>
            <a:spLocks/>
          </p:cNvSpPr>
          <p:nvPr/>
        </p:nvSpPr>
        <p:spPr bwMode="gray">
          <a:xfrm>
            <a:off x="2993057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1FA3F9CD-D10D-D16D-4A19-704393462A1C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36AD4E8-6172-C4E3-AD37-BE9114D93B59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B71FE2-D269-D9EE-B3FC-6DC7DEE77C14}"/>
              </a:ext>
            </a:extLst>
          </p:cNvPr>
          <p:cNvSpPr txBox="1"/>
          <p:nvPr/>
        </p:nvSpPr>
        <p:spPr>
          <a:xfrm>
            <a:off x="535143" y="547274"/>
            <a:ext cx="4225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</a:t>
            </a:r>
            <a:r>
              <a:rPr lang="en-GB" sz="2800" b="1" dirty="0">
                <a:solidFill>
                  <a:srgbClr val="71B9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4 R’s</a:t>
            </a:r>
          </a:p>
          <a:p>
            <a:r>
              <a:rPr lang="en-GB" sz="2800" b="1" dirty="0">
                <a:solidFill>
                  <a:srgbClr val="71B9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(or sometimes more)</a:t>
            </a:r>
            <a:endParaRPr lang="fr-FR" sz="1200" dirty="0">
              <a:solidFill>
                <a:srgbClr val="71B9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FA9081E4-6E5A-15FF-A820-6328A5E42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113" y="4939441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B28FDD-740F-F27B-5682-437FCBFD6C84}"/>
              </a:ext>
            </a:extLst>
          </p:cNvPr>
          <p:cNvSpPr txBox="1"/>
          <p:nvPr/>
        </p:nvSpPr>
        <p:spPr>
          <a:xfrm>
            <a:off x="535144" y="1490999"/>
            <a:ext cx="369027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71B9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talked about recycling but this is </a:t>
            </a:r>
          </a:p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only one of the 4 R’s of sustainability</a:t>
            </a:r>
          </a:p>
          <a:p>
            <a:pPr>
              <a:lnSpc>
                <a:spcPct val="50000"/>
              </a:lnSpc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three R’s are generally agreed upon:</a:t>
            </a:r>
          </a:p>
          <a:p>
            <a:r>
              <a:rPr lang="en-GB" sz="1400" dirty="0">
                <a:solidFill>
                  <a:srgbClr val="71B9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</a:p>
          <a:p>
            <a:r>
              <a:rPr lang="en-GB" sz="1400" dirty="0">
                <a:solidFill>
                  <a:srgbClr val="71B9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REUSE</a:t>
            </a:r>
          </a:p>
          <a:p>
            <a:r>
              <a:rPr lang="en-GB" sz="1400" dirty="0">
                <a:solidFill>
                  <a:srgbClr val="71B9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RECYCLE</a:t>
            </a:r>
          </a:p>
          <a:p>
            <a:pPr>
              <a:lnSpc>
                <a:spcPct val="50000"/>
              </a:lnSpc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4</a:t>
            </a:r>
            <a:r>
              <a:rPr lang="en-GB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 depends who you are </a:t>
            </a:r>
          </a:p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to: Environmentalists often </a:t>
            </a:r>
          </a:p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REFUSE</a:t>
            </a:r>
          </a:p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Industrialists mean RECOVER</a:t>
            </a:r>
          </a:p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could even be used for ROT, </a:t>
            </a:r>
          </a:p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REPAIR, REMOVE or </a:t>
            </a:r>
          </a:p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REPURPOSE</a:t>
            </a:r>
          </a:p>
          <a:p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55B49F51-1B60-6CFB-CC08-8B72CE7AB818}"/>
              </a:ext>
            </a:extLst>
          </p:cNvPr>
          <p:cNvPicPr>
            <a:picLocks noChangeAspect="1"/>
          </p:cNvPicPr>
          <p:nvPr/>
        </p:nvPicPr>
        <p:blipFill>
          <a:blip r:embed="rId6" r:link="rId7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32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CE785E-AF63-4FD7-850F-0B7CC22D5A17}"/>
              </a:ext>
            </a:extLst>
          </p:cNvPr>
          <p:cNvSpPr/>
          <p:nvPr/>
        </p:nvSpPr>
        <p:spPr bwMode="gray">
          <a:xfrm>
            <a:off x="0" y="0"/>
            <a:ext cx="9144000" cy="5157788"/>
          </a:xfrm>
          <a:prstGeom prst="rect">
            <a:avLst/>
          </a:prstGeom>
          <a:solidFill>
            <a:srgbClr val="71B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CDF9D501-36AB-3A6B-15D6-00B884C8D839}"/>
              </a:ext>
            </a:extLst>
          </p:cNvPr>
          <p:cNvSpPr/>
          <p:nvPr/>
        </p:nvSpPr>
        <p:spPr>
          <a:xfrm>
            <a:off x="-22123" y="1344"/>
            <a:ext cx="5292712" cy="5157788"/>
          </a:xfrm>
          <a:custGeom>
            <a:avLst/>
            <a:gdLst>
              <a:gd name="connsiteX0" fmla="*/ 0 w 6124468"/>
              <a:gd name="connsiteY0" fmla="*/ 0 h 5143500"/>
              <a:gd name="connsiteX1" fmla="*/ 6124468 w 6124468"/>
              <a:gd name="connsiteY1" fmla="*/ 0 h 5143500"/>
              <a:gd name="connsiteX2" fmla="*/ 6124468 w 6124468"/>
              <a:gd name="connsiteY2" fmla="*/ 5143500 h 5143500"/>
              <a:gd name="connsiteX3" fmla="*/ 0 w 6124468"/>
              <a:gd name="connsiteY3" fmla="*/ 5143500 h 5143500"/>
              <a:gd name="connsiteX4" fmla="*/ 0 w 6124468"/>
              <a:gd name="connsiteY4" fmla="*/ 0 h 5143500"/>
              <a:gd name="connsiteX0" fmla="*/ 0 w 6124468"/>
              <a:gd name="connsiteY0" fmla="*/ 0 h 5143500"/>
              <a:gd name="connsiteX1" fmla="*/ 6124468 w 6124468"/>
              <a:gd name="connsiteY1" fmla="*/ 0 h 5143500"/>
              <a:gd name="connsiteX2" fmla="*/ 4304377 w 6124468"/>
              <a:gd name="connsiteY2" fmla="*/ 5117374 h 5143500"/>
              <a:gd name="connsiteX3" fmla="*/ 0 w 6124468"/>
              <a:gd name="connsiteY3" fmla="*/ 5143500 h 5143500"/>
              <a:gd name="connsiteX4" fmla="*/ 0 w 6124468"/>
              <a:gd name="connsiteY4" fmla="*/ 0 h 5143500"/>
              <a:gd name="connsiteX0" fmla="*/ 0 w 6124468"/>
              <a:gd name="connsiteY0" fmla="*/ 0 h 5152208"/>
              <a:gd name="connsiteX1" fmla="*/ 6124468 w 6124468"/>
              <a:gd name="connsiteY1" fmla="*/ 0 h 5152208"/>
              <a:gd name="connsiteX2" fmla="*/ 4504674 w 6124468"/>
              <a:gd name="connsiteY2" fmla="*/ 5152208 h 5152208"/>
              <a:gd name="connsiteX3" fmla="*/ 0 w 6124468"/>
              <a:gd name="connsiteY3" fmla="*/ 5143500 h 5152208"/>
              <a:gd name="connsiteX4" fmla="*/ 0 w 6124468"/>
              <a:gd name="connsiteY4" fmla="*/ 0 h 5152208"/>
              <a:gd name="connsiteX0" fmla="*/ 825909 w 6124468"/>
              <a:gd name="connsiteY0" fmla="*/ 0 h 5159574"/>
              <a:gd name="connsiteX1" fmla="*/ 6124468 w 6124468"/>
              <a:gd name="connsiteY1" fmla="*/ 7366 h 5159574"/>
              <a:gd name="connsiteX2" fmla="*/ 4504674 w 6124468"/>
              <a:gd name="connsiteY2" fmla="*/ 5159574 h 5159574"/>
              <a:gd name="connsiteX3" fmla="*/ 0 w 6124468"/>
              <a:gd name="connsiteY3" fmla="*/ 5150866 h 5159574"/>
              <a:gd name="connsiteX4" fmla="*/ 825909 w 6124468"/>
              <a:gd name="connsiteY4" fmla="*/ 0 h 5159574"/>
              <a:gd name="connsiteX0" fmla="*/ 0 w 5298559"/>
              <a:gd name="connsiteY0" fmla="*/ 0 h 5180332"/>
              <a:gd name="connsiteX1" fmla="*/ 5298559 w 5298559"/>
              <a:gd name="connsiteY1" fmla="*/ 7366 h 5180332"/>
              <a:gd name="connsiteX2" fmla="*/ 3678765 w 5298559"/>
              <a:gd name="connsiteY2" fmla="*/ 5159574 h 5180332"/>
              <a:gd name="connsiteX3" fmla="*/ 36871 w 5298559"/>
              <a:gd name="connsiteY3" fmla="*/ 5180332 h 5180332"/>
              <a:gd name="connsiteX4" fmla="*/ 0 w 5298559"/>
              <a:gd name="connsiteY4" fmla="*/ 0 h 5180332"/>
              <a:gd name="connsiteX0" fmla="*/ 0 w 5298559"/>
              <a:gd name="connsiteY0" fmla="*/ 0 h 5195064"/>
              <a:gd name="connsiteX1" fmla="*/ 5298559 w 5298559"/>
              <a:gd name="connsiteY1" fmla="*/ 7366 h 5195064"/>
              <a:gd name="connsiteX2" fmla="*/ 3678765 w 5298559"/>
              <a:gd name="connsiteY2" fmla="*/ 5159574 h 5195064"/>
              <a:gd name="connsiteX3" fmla="*/ 22123 w 5298559"/>
              <a:gd name="connsiteY3" fmla="*/ 5195064 h 5195064"/>
              <a:gd name="connsiteX4" fmla="*/ 0 w 5298559"/>
              <a:gd name="connsiteY4" fmla="*/ 0 h 5195064"/>
              <a:gd name="connsiteX0" fmla="*/ 2128 w 5300687"/>
              <a:gd name="connsiteY0" fmla="*/ 0 h 5202430"/>
              <a:gd name="connsiteX1" fmla="*/ 5300687 w 5300687"/>
              <a:gd name="connsiteY1" fmla="*/ 7366 h 5202430"/>
              <a:gd name="connsiteX2" fmla="*/ 3680893 w 5300687"/>
              <a:gd name="connsiteY2" fmla="*/ 5159574 h 5202430"/>
              <a:gd name="connsiteX3" fmla="*/ 2128 w 5300687"/>
              <a:gd name="connsiteY3" fmla="*/ 5202430 h 5202430"/>
              <a:gd name="connsiteX4" fmla="*/ 2128 w 5300687"/>
              <a:gd name="connsiteY4" fmla="*/ 0 h 5202430"/>
              <a:gd name="connsiteX0" fmla="*/ 2128 w 5300687"/>
              <a:gd name="connsiteY0" fmla="*/ 0 h 5202430"/>
              <a:gd name="connsiteX1" fmla="*/ 5300687 w 5300687"/>
              <a:gd name="connsiteY1" fmla="*/ 7366 h 5202430"/>
              <a:gd name="connsiteX2" fmla="*/ 3658770 w 5300687"/>
              <a:gd name="connsiteY2" fmla="*/ 5196406 h 5202430"/>
              <a:gd name="connsiteX3" fmla="*/ 2128 w 5300687"/>
              <a:gd name="connsiteY3" fmla="*/ 5202430 h 5202430"/>
              <a:gd name="connsiteX4" fmla="*/ 2128 w 5300687"/>
              <a:gd name="connsiteY4" fmla="*/ 0 h 5202430"/>
              <a:gd name="connsiteX0" fmla="*/ 2128 w 5293312"/>
              <a:gd name="connsiteY0" fmla="*/ 0 h 5202430"/>
              <a:gd name="connsiteX1" fmla="*/ 5293312 w 5293312"/>
              <a:gd name="connsiteY1" fmla="*/ 51564 h 5202430"/>
              <a:gd name="connsiteX2" fmla="*/ 3658770 w 5293312"/>
              <a:gd name="connsiteY2" fmla="*/ 5196406 h 5202430"/>
              <a:gd name="connsiteX3" fmla="*/ 2128 w 5293312"/>
              <a:gd name="connsiteY3" fmla="*/ 5202430 h 5202430"/>
              <a:gd name="connsiteX4" fmla="*/ 2128 w 5293312"/>
              <a:gd name="connsiteY4" fmla="*/ 0 h 5202430"/>
              <a:gd name="connsiteX0" fmla="*/ 0 w 5298558"/>
              <a:gd name="connsiteY0" fmla="*/ 81028 h 5150866"/>
              <a:gd name="connsiteX1" fmla="*/ 5298558 w 5298558"/>
              <a:gd name="connsiteY1" fmla="*/ 0 h 5150866"/>
              <a:gd name="connsiteX2" fmla="*/ 3664016 w 5298558"/>
              <a:gd name="connsiteY2" fmla="*/ 5144842 h 5150866"/>
              <a:gd name="connsiteX3" fmla="*/ 7374 w 5298558"/>
              <a:gd name="connsiteY3" fmla="*/ 5150866 h 5150866"/>
              <a:gd name="connsiteX4" fmla="*/ 0 w 5298558"/>
              <a:gd name="connsiteY4" fmla="*/ 81028 h 5150866"/>
              <a:gd name="connsiteX0" fmla="*/ 8902 w 5292712"/>
              <a:gd name="connsiteY0" fmla="*/ 7366 h 5150866"/>
              <a:gd name="connsiteX1" fmla="*/ 5292712 w 5292712"/>
              <a:gd name="connsiteY1" fmla="*/ 0 h 5150866"/>
              <a:gd name="connsiteX2" fmla="*/ 3658170 w 5292712"/>
              <a:gd name="connsiteY2" fmla="*/ 5144842 h 5150866"/>
              <a:gd name="connsiteX3" fmla="*/ 1528 w 5292712"/>
              <a:gd name="connsiteY3" fmla="*/ 5150866 h 5150866"/>
              <a:gd name="connsiteX4" fmla="*/ 8902 w 5292712"/>
              <a:gd name="connsiteY4" fmla="*/ 7366 h 5150866"/>
              <a:gd name="connsiteX0" fmla="*/ 8902 w 5292712"/>
              <a:gd name="connsiteY0" fmla="*/ 0 h 5150866"/>
              <a:gd name="connsiteX1" fmla="*/ 5292712 w 5292712"/>
              <a:gd name="connsiteY1" fmla="*/ 0 h 5150866"/>
              <a:gd name="connsiteX2" fmla="*/ 3658170 w 5292712"/>
              <a:gd name="connsiteY2" fmla="*/ 5144842 h 5150866"/>
              <a:gd name="connsiteX3" fmla="*/ 1528 w 5292712"/>
              <a:gd name="connsiteY3" fmla="*/ 5150866 h 5150866"/>
              <a:gd name="connsiteX4" fmla="*/ 8902 w 5292712"/>
              <a:gd name="connsiteY4" fmla="*/ 0 h 5150866"/>
              <a:gd name="connsiteX0" fmla="*/ 8902 w 5292712"/>
              <a:gd name="connsiteY0" fmla="*/ 0 h 5152209"/>
              <a:gd name="connsiteX1" fmla="*/ 5292712 w 5292712"/>
              <a:gd name="connsiteY1" fmla="*/ 0 h 5152209"/>
              <a:gd name="connsiteX2" fmla="*/ 3658170 w 5292712"/>
              <a:gd name="connsiteY2" fmla="*/ 5152209 h 5152209"/>
              <a:gd name="connsiteX3" fmla="*/ 1528 w 5292712"/>
              <a:gd name="connsiteY3" fmla="*/ 5150866 h 5152209"/>
              <a:gd name="connsiteX4" fmla="*/ 8902 w 5292712"/>
              <a:gd name="connsiteY4" fmla="*/ 0 h 515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2712" h="5152209">
                <a:moveTo>
                  <a:pt x="8902" y="0"/>
                </a:moveTo>
                <a:lnTo>
                  <a:pt x="5292712" y="0"/>
                </a:lnTo>
                <a:lnTo>
                  <a:pt x="3658170" y="5152209"/>
                </a:lnTo>
                <a:lnTo>
                  <a:pt x="1528" y="5150866"/>
                </a:lnTo>
                <a:cubicBezTo>
                  <a:pt x="-5846" y="3419178"/>
                  <a:pt x="16276" y="1731688"/>
                  <a:pt x="8902" y="0"/>
                </a:cubicBezTo>
                <a:close/>
              </a:path>
            </a:pathLst>
          </a:custGeom>
          <a:gradFill>
            <a:gsLst>
              <a:gs pos="0">
                <a:srgbClr val="481C38"/>
              </a:gs>
              <a:gs pos="100000">
                <a:srgbClr val="E5134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D3F745-8574-1E04-7C5D-BCF708AA620A}"/>
              </a:ext>
            </a:extLst>
          </p:cNvPr>
          <p:cNvSpPr>
            <a:spLocks/>
          </p:cNvSpPr>
          <p:nvPr/>
        </p:nvSpPr>
        <p:spPr bwMode="gray">
          <a:xfrm>
            <a:off x="2993057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1FA3F9CD-D10D-D16D-4A19-704393462A1C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18" name="Picture 17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032E9D88-15A5-3619-0FD7-59A7C8334E56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/>
          <a:srcRect r="50250"/>
          <a:stretch>
            <a:fillRect/>
          </a:stretch>
        </p:blipFill>
        <p:spPr>
          <a:xfrm>
            <a:off x="4777006" y="-45864"/>
            <a:ext cx="4078342" cy="4911650"/>
          </a:xfrm>
          <a:prstGeom prst="rect">
            <a:avLst/>
          </a:prstGeom>
          <a:effectLst>
            <a:outerShdw blurRad="49433" dist="37492" dir="2700000" algn="tl" rotWithShape="0">
              <a:prstClr val="black">
                <a:alpha val="84743"/>
              </a:prstClr>
            </a:outerShdw>
          </a:effec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36AD4E8-6172-C4E3-AD37-BE9114D93B59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B71FE2-D269-D9EE-B3FC-6DC7DEE77C14}"/>
              </a:ext>
            </a:extLst>
          </p:cNvPr>
          <p:cNvSpPr txBox="1"/>
          <p:nvPr/>
        </p:nvSpPr>
        <p:spPr>
          <a:xfrm>
            <a:off x="535144" y="551365"/>
            <a:ext cx="36902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Packaging is a huge industry in itself, sometimes separate from the product that is being packaged. </a:t>
            </a:r>
          </a:p>
          <a:p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Packaging can serve many uses BUT can also cause many problems, particularly as we have switched to plastics and other materials that impact the environment.</a:t>
            </a:r>
          </a:p>
          <a:p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Bayer is committed to reversing 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that trend and to a 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sustainable future.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E94155A-4A16-9B06-4428-D50F2C280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5001489" y="618612"/>
            <a:ext cx="3738833" cy="3703561"/>
          </a:xfrm>
          <a:prstGeom prst="rect">
            <a:avLst/>
          </a:prstGeom>
          <a:noFill/>
          <a:ln>
            <a:noFill/>
          </a:ln>
          <a:effectLst>
            <a:glow rad="54102">
              <a:schemeClr val="bg1">
                <a:alpha val="85111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FA9081E4-6E5A-15FF-A820-6328A5E42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113" y="4939441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</p:spTree>
    <p:extLst>
      <p:ext uri="{BB962C8B-B14F-4D97-AF65-F5344CB8AC3E}">
        <p14:creationId xmlns:p14="http://schemas.microsoft.com/office/powerpoint/2010/main" val="7793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\\NAS\INSCALE_aktuelle_Projekte\Bayer\2011\11-0927 Bilderkauf\bearbeitet\[JPEG]\Fragezeichen_gruen.jpg">
            <a:extLst>
              <a:ext uri="{FF2B5EF4-FFF2-40B4-BE49-F238E27FC236}">
                <a16:creationId xmlns:a16="http://schemas.microsoft.com/office/drawing/2014/main" id="{DD98E74D-B908-6D23-615E-1F165D301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304919" y="426643"/>
            <a:ext cx="1839081" cy="18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735D0E0-8E36-95D6-00E5-A87AF1A2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0" y="423543"/>
            <a:ext cx="8594040" cy="1021904"/>
          </a:xfrm>
        </p:spPr>
        <p:txBody>
          <a:bodyPr>
            <a:normAutofit/>
          </a:bodyPr>
          <a:lstStyle/>
          <a:p>
            <a:r>
              <a:rPr lang="en-GB" sz="2800" b="1" i="1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bio-sourced </a:t>
            </a:r>
            <a:b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 products </a:t>
            </a:r>
            <a:r>
              <a:rPr lang="en-GB" sz="2800" b="1" i="1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necessarily biodegradable</a:t>
            </a:r>
            <a:endParaRPr lang="en-GB" sz="2800" b="1" i="1" dirty="0">
              <a:solidFill>
                <a:srgbClr val="1037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4DD85213-766C-90E7-3DCC-489D5BC93DE6}"/>
              </a:ext>
            </a:extLst>
          </p:cNvPr>
          <p:cNvSpPr txBox="1">
            <a:spLocks/>
          </p:cNvSpPr>
          <p:nvPr/>
        </p:nvSpPr>
        <p:spPr>
          <a:xfrm>
            <a:off x="549960" y="2051598"/>
            <a:ext cx="788120" cy="1196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  <a:p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  <a:p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8A86C813-6378-C427-3812-6764857049F4}"/>
              </a:ext>
            </a:extLst>
          </p:cNvPr>
          <p:cNvSpPr>
            <a:spLocks noEditPoints="1"/>
          </p:cNvSpPr>
          <p:nvPr/>
        </p:nvSpPr>
        <p:spPr bwMode="gray">
          <a:xfrm rot="21039058">
            <a:off x="319869" y="2593674"/>
            <a:ext cx="992863" cy="465690"/>
          </a:xfrm>
          <a:custGeom>
            <a:avLst/>
            <a:gdLst>
              <a:gd name="T0" fmla="*/ 1006 w 1080"/>
              <a:gd name="T1" fmla="*/ 83 h 391"/>
              <a:gd name="T2" fmla="*/ 873 w 1080"/>
              <a:gd name="T3" fmla="*/ 35 h 391"/>
              <a:gd name="T4" fmla="*/ 825 w 1080"/>
              <a:gd name="T5" fmla="*/ 22 h 391"/>
              <a:gd name="T6" fmla="*/ 540 w 1080"/>
              <a:gd name="T7" fmla="*/ 3 h 391"/>
              <a:gd name="T8" fmla="*/ 151 w 1080"/>
              <a:gd name="T9" fmla="*/ 66 h 391"/>
              <a:gd name="T10" fmla="*/ 10 w 1080"/>
              <a:gd name="T11" fmla="*/ 184 h 391"/>
              <a:gd name="T12" fmla="*/ 33 w 1080"/>
              <a:gd name="T13" fmla="*/ 266 h 391"/>
              <a:gd name="T14" fmla="*/ 101 w 1080"/>
              <a:gd name="T15" fmla="*/ 304 h 391"/>
              <a:gd name="T16" fmla="*/ 138 w 1080"/>
              <a:gd name="T17" fmla="*/ 316 h 391"/>
              <a:gd name="T18" fmla="*/ 241 w 1080"/>
              <a:gd name="T19" fmla="*/ 355 h 391"/>
              <a:gd name="T20" fmla="*/ 303 w 1080"/>
              <a:gd name="T21" fmla="*/ 369 h 391"/>
              <a:gd name="T22" fmla="*/ 325 w 1080"/>
              <a:gd name="T23" fmla="*/ 372 h 391"/>
              <a:gd name="T24" fmla="*/ 201 w 1080"/>
              <a:gd name="T25" fmla="*/ 358 h 391"/>
              <a:gd name="T26" fmla="*/ 503 w 1080"/>
              <a:gd name="T27" fmla="*/ 391 h 391"/>
              <a:gd name="T28" fmla="*/ 839 w 1080"/>
              <a:gd name="T29" fmla="*/ 346 h 391"/>
              <a:gd name="T30" fmla="*/ 987 w 1080"/>
              <a:gd name="T31" fmla="*/ 286 h 391"/>
              <a:gd name="T32" fmla="*/ 1063 w 1080"/>
              <a:gd name="T33" fmla="*/ 199 h 391"/>
              <a:gd name="T34" fmla="*/ 1006 w 1080"/>
              <a:gd name="T35" fmla="*/ 83 h 391"/>
              <a:gd name="T36" fmla="*/ 29 w 1080"/>
              <a:gd name="T37" fmla="*/ 189 h 391"/>
              <a:gd name="T38" fmla="*/ 136 w 1080"/>
              <a:gd name="T39" fmla="*/ 95 h 391"/>
              <a:gd name="T40" fmla="*/ 42 w 1080"/>
              <a:gd name="T41" fmla="*/ 172 h 391"/>
              <a:gd name="T42" fmla="*/ 48 w 1080"/>
              <a:gd name="T43" fmla="*/ 238 h 391"/>
              <a:gd name="T44" fmla="*/ 82 w 1080"/>
              <a:gd name="T45" fmla="*/ 277 h 391"/>
              <a:gd name="T46" fmla="*/ 29 w 1080"/>
              <a:gd name="T47" fmla="*/ 189 h 391"/>
              <a:gd name="T48" fmla="*/ 291 w 1080"/>
              <a:gd name="T49" fmla="*/ 344 h 391"/>
              <a:gd name="T50" fmla="*/ 402 w 1080"/>
              <a:gd name="T51" fmla="*/ 350 h 391"/>
              <a:gd name="T52" fmla="*/ 198 w 1080"/>
              <a:gd name="T53" fmla="*/ 319 h 391"/>
              <a:gd name="T54" fmla="*/ 101 w 1080"/>
              <a:gd name="T55" fmla="*/ 265 h 391"/>
              <a:gd name="T56" fmla="*/ 62 w 1080"/>
              <a:gd name="T57" fmla="*/ 181 h 391"/>
              <a:gd name="T58" fmla="*/ 156 w 1080"/>
              <a:gd name="T59" fmla="*/ 110 h 391"/>
              <a:gd name="T60" fmla="*/ 430 w 1080"/>
              <a:gd name="T61" fmla="*/ 40 h 391"/>
              <a:gd name="T62" fmla="*/ 727 w 1080"/>
              <a:gd name="T63" fmla="*/ 37 h 391"/>
              <a:gd name="T64" fmla="*/ 868 w 1080"/>
              <a:gd name="T65" fmla="*/ 56 h 391"/>
              <a:gd name="T66" fmla="*/ 955 w 1080"/>
              <a:gd name="T67" fmla="*/ 96 h 391"/>
              <a:gd name="T68" fmla="*/ 1011 w 1080"/>
              <a:gd name="T69" fmla="*/ 205 h 391"/>
              <a:gd name="T70" fmla="*/ 903 w 1080"/>
              <a:gd name="T71" fmla="*/ 287 h 391"/>
              <a:gd name="T72" fmla="*/ 772 w 1080"/>
              <a:gd name="T73" fmla="*/ 329 h 391"/>
              <a:gd name="T74" fmla="*/ 534 w 1080"/>
              <a:gd name="T75" fmla="*/ 360 h 391"/>
              <a:gd name="T76" fmla="*/ 307 w 1080"/>
              <a:gd name="T77" fmla="*/ 347 h 391"/>
              <a:gd name="T78" fmla="*/ 291 w 1080"/>
              <a:gd name="T79" fmla="*/ 344 h 391"/>
              <a:gd name="T80" fmla="*/ 1042 w 1080"/>
              <a:gd name="T81" fmla="*/ 193 h 391"/>
              <a:gd name="T82" fmla="*/ 1030 w 1080"/>
              <a:gd name="T83" fmla="*/ 216 h 391"/>
              <a:gd name="T84" fmla="*/ 1031 w 1080"/>
              <a:gd name="T85" fmla="*/ 214 h 391"/>
              <a:gd name="T86" fmla="*/ 1024 w 1080"/>
              <a:gd name="T87" fmla="*/ 132 h 391"/>
              <a:gd name="T88" fmla="*/ 1005 w 1080"/>
              <a:gd name="T89" fmla="*/ 109 h 391"/>
              <a:gd name="T90" fmla="*/ 1042 w 1080"/>
              <a:gd name="T91" fmla="*/ 193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80" h="391">
                <a:moveTo>
                  <a:pt x="1006" y="83"/>
                </a:moveTo>
                <a:cubicBezTo>
                  <a:pt x="966" y="59"/>
                  <a:pt x="920" y="45"/>
                  <a:pt x="873" y="35"/>
                </a:cubicBezTo>
                <a:cubicBezTo>
                  <a:pt x="857" y="30"/>
                  <a:pt x="841" y="26"/>
                  <a:pt x="825" y="22"/>
                </a:cubicBezTo>
                <a:cubicBezTo>
                  <a:pt x="726" y="1"/>
                  <a:pt x="629" y="0"/>
                  <a:pt x="540" y="3"/>
                </a:cubicBezTo>
                <a:cubicBezTo>
                  <a:pt x="363" y="9"/>
                  <a:pt x="219" y="38"/>
                  <a:pt x="151" y="66"/>
                </a:cubicBezTo>
                <a:cubicBezTo>
                  <a:pt x="89" y="90"/>
                  <a:pt x="28" y="123"/>
                  <a:pt x="10" y="184"/>
                </a:cubicBezTo>
                <a:cubicBezTo>
                  <a:pt x="0" y="212"/>
                  <a:pt x="10" y="249"/>
                  <a:pt x="33" y="266"/>
                </a:cubicBezTo>
                <a:cubicBezTo>
                  <a:pt x="54" y="284"/>
                  <a:pt x="78" y="295"/>
                  <a:pt x="101" y="304"/>
                </a:cubicBezTo>
                <a:cubicBezTo>
                  <a:pt x="114" y="309"/>
                  <a:pt x="126" y="313"/>
                  <a:pt x="138" y="316"/>
                </a:cubicBezTo>
                <a:cubicBezTo>
                  <a:pt x="177" y="337"/>
                  <a:pt x="214" y="347"/>
                  <a:pt x="241" y="355"/>
                </a:cubicBezTo>
                <a:cubicBezTo>
                  <a:pt x="281" y="366"/>
                  <a:pt x="303" y="369"/>
                  <a:pt x="303" y="369"/>
                </a:cubicBezTo>
                <a:cubicBezTo>
                  <a:pt x="303" y="369"/>
                  <a:pt x="311" y="370"/>
                  <a:pt x="325" y="372"/>
                </a:cubicBezTo>
                <a:cubicBezTo>
                  <a:pt x="285" y="369"/>
                  <a:pt x="244" y="365"/>
                  <a:pt x="201" y="358"/>
                </a:cubicBezTo>
                <a:cubicBezTo>
                  <a:pt x="310" y="382"/>
                  <a:pt x="404" y="390"/>
                  <a:pt x="503" y="391"/>
                </a:cubicBezTo>
                <a:cubicBezTo>
                  <a:pt x="602" y="389"/>
                  <a:pt x="709" y="382"/>
                  <a:pt x="839" y="346"/>
                </a:cubicBezTo>
                <a:cubicBezTo>
                  <a:pt x="873" y="336"/>
                  <a:pt x="927" y="322"/>
                  <a:pt x="987" y="286"/>
                </a:cubicBezTo>
                <a:cubicBezTo>
                  <a:pt x="1015" y="267"/>
                  <a:pt x="1048" y="242"/>
                  <a:pt x="1063" y="199"/>
                </a:cubicBezTo>
                <a:cubicBezTo>
                  <a:pt x="1080" y="154"/>
                  <a:pt x="1046" y="104"/>
                  <a:pt x="1006" y="83"/>
                </a:cubicBezTo>
                <a:close/>
                <a:moveTo>
                  <a:pt x="29" y="189"/>
                </a:moveTo>
                <a:cubicBezTo>
                  <a:pt x="42" y="147"/>
                  <a:pt x="86" y="117"/>
                  <a:pt x="136" y="95"/>
                </a:cubicBezTo>
                <a:cubicBezTo>
                  <a:pt x="99" y="112"/>
                  <a:pt x="62" y="133"/>
                  <a:pt x="42" y="172"/>
                </a:cubicBezTo>
                <a:cubicBezTo>
                  <a:pt x="31" y="194"/>
                  <a:pt x="37" y="221"/>
                  <a:pt x="48" y="238"/>
                </a:cubicBezTo>
                <a:cubicBezTo>
                  <a:pt x="58" y="254"/>
                  <a:pt x="70" y="266"/>
                  <a:pt x="82" y="277"/>
                </a:cubicBezTo>
                <a:cubicBezTo>
                  <a:pt x="47" y="259"/>
                  <a:pt x="14" y="232"/>
                  <a:pt x="29" y="189"/>
                </a:cubicBezTo>
                <a:close/>
                <a:moveTo>
                  <a:pt x="291" y="344"/>
                </a:moveTo>
                <a:cubicBezTo>
                  <a:pt x="327" y="348"/>
                  <a:pt x="363" y="349"/>
                  <a:pt x="402" y="350"/>
                </a:cubicBezTo>
                <a:cubicBezTo>
                  <a:pt x="328" y="344"/>
                  <a:pt x="261" y="335"/>
                  <a:pt x="198" y="319"/>
                </a:cubicBezTo>
                <a:cubicBezTo>
                  <a:pt x="167" y="308"/>
                  <a:pt x="133" y="291"/>
                  <a:pt x="101" y="265"/>
                </a:cubicBezTo>
                <a:cubicBezTo>
                  <a:pt x="76" y="243"/>
                  <a:pt x="47" y="213"/>
                  <a:pt x="62" y="181"/>
                </a:cubicBezTo>
                <a:cubicBezTo>
                  <a:pt x="77" y="149"/>
                  <a:pt x="117" y="127"/>
                  <a:pt x="156" y="110"/>
                </a:cubicBezTo>
                <a:cubicBezTo>
                  <a:pt x="238" y="78"/>
                  <a:pt x="334" y="56"/>
                  <a:pt x="430" y="40"/>
                </a:cubicBezTo>
                <a:cubicBezTo>
                  <a:pt x="528" y="25"/>
                  <a:pt x="629" y="27"/>
                  <a:pt x="727" y="37"/>
                </a:cubicBezTo>
                <a:cubicBezTo>
                  <a:pt x="775" y="42"/>
                  <a:pt x="823" y="47"/>
                  <a:pt x="868" y="56"/>
                </a:cubicBezTo>
                <a:cubicBezTo>
                  <a:pt x="899" y="66"/>
                  <a:pt x="928" y="78"/>
                  <a:pt x="955" y="96"/>
                </a:cubicBezTo>
                <a:cubicBezTo>
                  <a:pt x="994" y="121"/>
                  <a:pt x="1033" y="165"/>
                  <a:pt x="1011" y="205"/>
                </a:cubicBezTo>
                <a:cubicBezTo>
                  <a:pt x="991" y="244"/>
                  <a:pt x="945" y="269"/>
                  <a:pt x="903" y="287"/>
                </a:cubicBezTo>
                <a:cubicBezTo>
                  <a:pt x="860" y="306"/>
                  <a:pt x="815" y="319"/>
                  <a:pt x="772" y="329"/>
                </a:cubicBezTo>
                <a:cubicBezTo>
                  <a:pt x="685" y="349"/>
                  <a:pt x="604" y="357"/>
                  <a:pt x="534" y="360"/>
                </a:cubicBezTo>
                <a:cubicBezTo>
                  <a:pt x="395" y="366"/>
                  <a:pt x="307" y="347"/>
                  <a:pt x="307" y="347"/>
                </a:cubicBezTo>
                <a:cubicBezTo>
                  <a:pt x="307" y="347"/>
                  <a:pt x="302" y="346"/>
                  <a:pt x="291" y="344"/>
                </a:cubicBezTo>
                <a:close/>
                <a:moveTo>
                  <a:pt x="1042" y="193"/>
                </a:moveTo>
                <a:cubicBezTo>
                  <a:pt x="1039" y="201"/>
                  <a:pt x="1035" y="209"/>
                  <a:pt x="1030" y="216"/>
                </a:cubicBezTo>
                <a:cubicBezTo>
                  <a:pt x="1030" y="216"/>
                  <a:pt x="1031" y="215"/>
                  <a:pt x="1031" y="214"/>
                </a:cubicBezTo>
                <a:cubicBezTo>
                  <a:pt x="1045" y="189"/>
                  <a:pt x="1040" y="155"/>
                  <a:pt x="1024" y="132"/>
                </a:cubicBezTo>
                <a:cubicBezTo>
                  <a:pt x="1019" y="124"/>
                  <a:pt x="1012" y="116"/>
                  <a:pt x="1005" y="109"/>
                </a:cubicBezTo>
                <a:cubicBezTo>
                  <a:pt x="1035" y="130"/>
                  <a:pt x="1053" y="163"/>
                  <a:pt x="1042" y="193"/>
                </a:cubicBezTo>
                <a:close/>
              </a:path>
            </a:pathLst>
          </a:custGeom>
          <a:solidFill>
            <a:srgbClr val="71B95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DCBBFF3-781F-FE97-DA1C-2E97EADD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57" y="1395921"/>
            <a:ext cx="4614704" cy="359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83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735D0E0-8E36-95D6-00E5-A87AF1A2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0" y="423543"/>
            <a:ext cx="8594040" cy="762976"/>
          </a:xfrm>
        </p:spPr>
        <p:txBody>
          <a:bodyPr>
            <a:normAutofit/>
          </a:bodyPr>
          <a:lstStyle/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others do …</a:t>
            </a:r>
            <a:endParaRPr lang="en-GB" sz="2800" b="1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29B3223-E586-D08B-9A24-AB916873C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3" b="8592"/>
          <a:stretch/>
        </p:blipFill>
        <p:spPr bwMode="auto">
          <a:xfrm>
            <a:off x="1065417" y="1042641"/>
            <a:ext cx="6725392" cy="136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17AA2F5D-EEF6-4071-69B9-A1AF48517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11" y="2630406"/>
            <a:ext cx="3154827" cy="229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DEF598E-9654-452F-53D3-A9F44D446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272683" y="2842633"/>
            <a:ext cx="4367017" cy="183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07F6B173-C2E2-07C6-CBE9-86D3D9CE2516}"/>
              </a:ext>
            </a:extLst>
          </p:cNvPr>
          <p:cNvCxnSpPr>
            <a:cxnSpLocks/>
          </p:cNvCxnSpPr>
          <p:nvPr/>
        </p:nvCxnSpPr>
        <p:spPr bwMode="gray">
          <a:xfrm flipH="1">
            <a:off x="0" y="2562265"/>
            <a:ext cx="9144000" cy="0"/>
          </a:xfrm>
          <a:prstGeom prst="line">
            <a:avLst/>
          </a:prstGeom>
          <a:ln w="19050">
            <a:solidFill>
              <a:srgbClr val="89D329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3">
            <a:extLst>
              <a:ext uri="{FF2B5EF4-FFF2-40B4-BE49-F238E27FC236}">
                <a16:creationId xmlns:a16="http://schemas.microsoft.com/office/drawing/2014/main" id="{9F9EF1D7-EBC4-C2CE-C4D2-4DB3D1DB67D8}"/>
              </a:ext>
            </a:extLst>
          </p:cNvPr>
          <p:cNvCxnSpPr>
            <a:cxnSpLocks/>
          </p:cNvCxnSpPr>
          <p:nvPr/>
        </p:nvCxnSpPr>
        <p:spPr bwMode="gray">
          <a:xfrm>
            <a:off x="4929111" y="2551375"/>
            <a:ext cx="0" cy="2592125"/>
          </a:xfrm>
          <a:prstGeom prst="line">
            <a:avLst/>
          </a:prstGeom>
          <a:ln w="19050">
            <a:solidFill>
              <a:srgbClr val="89D329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970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0135ACE1-888F-7251-B08B-7CF1DBA50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5799" y="3326312"/>
            <a:ext cx="3297198" cy="1814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2F8398-7D27-3080-E82C-089CFC592A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79545" y="1870675"/>
            <a:ext cx="2153753" cy="23191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4B57C3-A9FE-E27F-3058-5999445F34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1851" y="1592"/>
            <a:ext cx="3144460" cy="18690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31EE8E-ABC6-84BF-5269-F415F8A70F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r="20859"/>
          <a:stretch/>
        </p:blipFill>
        <p:spPr>
          <a:xfrm>
            <a:off x="3526615" y="3699641"/>
            <a:ext cx="1802995" cy="1474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48725E-8F49-88F1-7738-D3DF8FD16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437" y="0"/>
            <a:ext cx="2503771" cy="18756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8B4904-F5B6-9D9E-DB36-4B1768344B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 r="21885"/>
          <a:stretch/>
        </p:blipFill>
        <p:spPr>
          <a:xfrm>
            <a:off x="7747894" y="1592"/>
            <a:ext cx="1396106" cy="18690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9C170F-C075-05C7-8FD9-75F0632D88F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5086" y="1870675"/>
            <a:ext cx="3144460" cy="18523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6723E5-7A9F-AE4B-B253-D7D055C750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188" y="3720196"/>
            <a:ext cx="2561812" cy="1434802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33447C7C-F7C0-6172-6F99-2CC9438E0720}"/>
              </a:ext>
            </a:extLst>
          </p:cNvPr>
          <p:cNvSpPr/>
          <p:nvPr/>
        </p:nvSpPr>
        <p:spPr>
          <a:xfrm>
            <a:off x="-22123" y="1344"/>
            <a:ext cx="5292712" cy="5157788"/>
          </a:xfrm>
          <a:custGeom>
            <a:avLst/>
            <a:gdLst>
              <a:gd name="connsiteX0" fmla="*/ 0 w 6124468"/>
              <a:gd name="connsiteY0" fmla="*/ 0 h 5143500"/>
              <a:gd name="connsiteX1" fmla="*/ 6124468 w 6124468"/>
              <a:gd name="connsiteY1" fmla="*/ 0 h 5143500"/>
              <a:gd name="connsiteX2" fmla="*/ 6124468 w 6124468"/>
              <a:gd name="connsiteY2" fmla="*/ 5143500 h 5143500"/>
              <a:gd name="connsiteX3" fmla="*/ 0 w 6124468"/>
              <a:gd name="connsiteY3" fmla="*/ 5143500 h 5143500"/>
              <a:gd name="connsiteX4" fmla="*/ 0 w 6124468"/>
              <a:gd name="connsiteY4" fmla="*/ 0 h 5143500"/>
              <a:gd name="connsiteX0" fmla="*/ 0 w 6124468"/>
              <a:gd name="connsiteY0" fmla="*/ 0 h 5143500"/>
              <a:gd name="connsiteX1" fmla="*/ 6124468 w 6124468"/>
              <a:gd name="connsiteY1" fmla="*/ 0 h 5143500"/>
              <a:gd name="connsiteX2" fmla="*/ 4304377 w 6124468"/>
              <a:gd name="connsiteY2" fmla="*/ 5117374 h 5143500"/>
              <a:gd name="connsiteX3" fmla="*/ 0 w 6124468"/>
              <a:gd name="connsiteY3" fmla="*/ 5143500 h 5143500"/>
              <a:gd name="connsiteX4" fmla="*/ 0 w 6124468"/>
              <a:gd name="connsiteY4" fmla="*/ 0 h 5143500"/>
              <a:gd name="connsiteX0" fmla="*/ 0 w 6124468"/>
              <a:gd name="connsiteY0" fmla="*/ 0 h 5152208"/>
              <a:gd name="connsiteX1" fmla="*/ 6124468 w 6124468"/>
              <a:gd name="connsiteY1" fmla="*/ 0 h 5152208"/>
              <a:gd name="connsiteX2" fmla="*/ 4504674 w 6124468"/>
              <a:gd name="connsiteY2" fmla="*/ 5152208 h 5152208"/>
              <a:gd name="connsiteX3" fmla="*/ 0 w 6124468"/>
              <a:gd name="connsiteY3" fmla="*/ 5143500 h 5152208"/>
              <a:gd name="connsiteX4" fmla="*/ 0 w 6124468"/>
              <a:gd name="connsiteY4" fmla="*/ 0 h 5152208"/>
              <a:gd name="connsiteX0" fmla="*/ 825909 w 6124468"/>
              <a:gd name="connsiteY0" fmla="*/ 0 h 5159574"/>
              <a:gd name="connsiteX1" fmla="*/ 6124468 w 6124468"/>
              <a:gd name="connsiteY1" fmla="*/ 7366 h 5159574"/>
              <a:gd name="connsiteX2" fmla="*/ 4504674 w 6124468"/>
              <a:gd name="connsiteY2" fmla="*/ 5159574 h 5159574"/>
              <a:gd name="connsiteX3" fmla="*/ 0 w 6124468"/>
              <a:gd name="connsiteY3" fmla="*/ 5150866 h 5159574"/>
              <a:gd name="connsiteX4" fmla="*/ 825909 w 6124468"/>
              <a:gd name="connsiteY4" fmla="*/ 0 h 5159574"/>
              <a:gd name="connsiteX0" fmla="*/ 0 w 5298559"/>
              <a:gd name="connsiteY0" fmla="*/ 0 h 5180332"/>
              <a:gd name="connsiteX1" fmla="*/ 5298559 w 5298559"/>
              <a:gd name="connsiteY1" fmla="*/ 7366 h 5180332"/>
              <a:gd name="connsiteX2" fmla="*/ 3678765 w 5298559"/>
              <a:gd name="connsiteY2" fmla="*/ 5159574 h 5180332"/>
              <a:gd name="connsiteX3" fmla="*/ 36871 w 5298559"/>
              <a:gd name="connsiteY3" fmla="*/ 5180332 h 5180332"/>
              <a:gd name="connsiteX4" fmla="*/ 0 w 5298559"/>
              <a:gd name="connsiteY4" fmla="*/ 0 h 5180332"/>
              <a:gd name="connsiteX0" fmla="*/ 0 w 5298559"/>
              <a:gd name="connsiteY0" fmla="*/ 0 h 5195064"/>
              <a:gd name="connsiteX1" fmla="*/ 5298559 w 5298559"/>
              <a:gd name="connsiteY1" fmla="*/ 7366 h 5195064"/>
              <a:gd name="connsiteX2" fmla="*/ 3678765 w 5298559"/>
              <a:gd name="connsiteY2" fmla="*/ 5159574 h 5195064"/>
              <a:gd name="connsiteX3" fmla="*/ 22123 w 5298559"/>
              <a:gd name="connsiteY3" fmla="*/ 5195064 h 5195064"/>
              <a:gd name="connsiteX4" fmla="*/ 0 w 5298559"/>
              <a:gd name="connsiteY4" fmla="*/ 0 h 5195064"/>
              <a:gd name="connsiteX0" fmla="*/ 2128 w 5300687"/>
              <a:gd name="connsiteY0" fmla="*/ 0 h 5202430"/>
              <a:gd name="connsiteX1" fmla="*/ 5300687 w 5300687"/>
              <a:gd name="connsiteY1" fmla="*/ 7366 h 5202430"/>
              <a:gd name="connsiteX2" fmla="*/ 3680893 w 5300687"/>
              <a:gd name="connsiteY2" fmla="*/ 5159574 h 5202430"/>
              <a:gd name="connsiteX3" fmla="*/ 2128 w 5300687"/>
              <a:gd name="connsiteY3" fmla="*/ 5202430 h 5202430"/>
              <a:gd name="connsiteX4" fmla="*/ 2128 w 5300687"/>
              <a:gd name="connsiteY4" fmla="*/ 0 h 5202430"/>
              <a:gd name="connsiteX0" fmla="*/ 2128 w 5300687"/>
              <a:gd name="connsiteY0" fmla="*/ 0 h 5202430"/>
              <a:gd name="connsiteX1" fmla="*/ 5300687 w 5300687"/>
              <a:gd name="connsiteY1" fmla="*/ 7366 h 5202430"/>
              <a:gd name="connsiteX2" fmla="*/ 3658770 w 5300687"/>
              <a:gd name="connsiteY2" fmla="*/ 5196406 h 5202430"/>
              <a:gd name="connsiteX3" fmla="*/ 2128 w 5300687"/>
              <a:gd name="connsiteY3" fmla="*/ 5202430 h 5202430"/>
              <a:gd name="connsiteX4" fmla="*/ 2128 w 5300687"/>
              <a:gd name="connsiteY4" fmla="*/ 0 h 5202430"/>
              <a:gd name="connsiteX0" fmla="*/ 2128 w 5293312"/>
              <a:gd name="connsiteY0" fmla="*/ 0 h 5202430"/>
              <a:gd name="connsiteX1" fmla="*/ 5293312 w 5293312"/>
              <a:gd name="connsiteY1" fmla="*/ 51564 h 5202430"/>
              <a:gd name="connsiteX2" fmla="*/ 3658770 w 5293312"/>
              <a:gd name="connsiteY2" fmla="*/ 5196406 h 5202430"/>
              <a:gd name="connsiteX3" fmla="*/ 2128 w 5293312"/>
              <a:gd name="connsiteY3" fmla="*/ 5202430 h 5202430"/>
              <a:gd name="connsiteX4" fmla="*/ 2128 w 5293312"/>
              <a:gd name="connsiteY4" fmla="*/ 0 h 5202430"/>
              <a:gd name="connsiteX0" fmla="*/ 0 w 5298558"/>
              <a:gd name="connsiteY0" fmla="*/ 81028 h 5150866"/>
              <a:gd name="connsiteX1" fmla="*/ 5298558 w 5298558"/>
              <a:gd name="connsiteY1" fmla="*/ 0 h 5150866"/>
              <a:gd name="connsiteX2" fmla="*/ 3664016 w 5298558"/>
              <a:gd name="connsiteY2" fmla="*/ 5144842 h 5150866"/>
              <a:gd name="connsiteX3" fmla="*/ 7374 w 5298558"/>
              <a:gd name="connsiteY3" fmla="*/ 5150866 h 5150866"/>
              <a:gd name="connsiteX4" fmla="*/ 0 w 5298558"/>
              <a:gd name="connsiteY4" fmla="*/ 81028 h 5150866"/>
              <a:gd name="connsiteX0" fmla="*/ 8902 w 5292712"/>
              <a:gd name="connsiteY0" fmla="*/ 7366 h 5150866"/>
              <a:gd name="connsiteX1" fmla="*/ 5292712 w 5292712"/>
              <a:gd name="connsiteY1" fmla="*/ 0 h 5150866"/>
              <a:gd name="connsiteX2" fmla="*/ 3658170 w 5292712"/>
              <a:gd name="connsiteY2" fmla="*/ 5144842 h 5150866"/>
              <a:gd name="connsiteX3" fmla="*/ 1528 w 5292712"/>
              <a:gd name="connsiteY3" fmla="*/ 5150866 h 5150866"/>
              <a:gd name="connsiteX4" fmla="*/ 8902 w 5292712"/>
              <a:gd name="connsiteY4" fmla="*/ 7366 h 5150866"/>
              <a:gd name="connsiteX0" fmla="*/ 8902 w 5292712"/>
              <a:gd name="connsiteY0" fmla="*/ 0 h 5150866"/>
              <a:gd name="connsiteX1" fmla="*/ 5292712 w 5292712"/>
              <a:gd name="connsiteY1" fmla="*/ 0 h 5150866"/>
              <a:gd name="connsiteX2" fmla="*/ 3658170 w 5292712"/>
              <a:gd name="connsiteY2" fmla="*/ 5144842 h 5150866"/>
              <a:gd name="connsiteX3" fmla="*/ 1528 w 5292712"/>
              <a:gd name="connsiteY3" fmla="*/ 5150866 h 5150866"/>
              <a:gd name="connsiteX4" fmla="*/ 8902 w 5292712"/>
              <a:gd name="connsiteY4" fmla="*/ 0 h 5150866"/>
              <a:gd name="connsiteX0" fmla="*/ 8902 w 5292712"/>
              <a:gd name="connsiteY0" fmla="*/ 0 h 5152209"/>
              <a:gd name="connsiteX1" fmla="*/ 5292712 w 5292712"/>
              <a:gd name="connsiteY1" fmla="*/ 0 h 5152209"/>
              <a:gd name="connsiteX2" fmla="*/ 3658170 w 5292712"/>
              <a:gd name="connsiteY2" fmla="*/ 5152209 h 5152209"/>
              <a:gd name="connsiteX3" fmla="*/ 1528 w 5292712"/>
              <a:gd name="connsiteY3" fmla="*/ 5150866 h 5152209"/>
              <a:gd name="connsiteX4" fmla="*/ 8902 w 5292712"/>
              <a:gd name="connsiteY4" fmla="*/ 0 h 515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2712" h="5152209">
                <a:moveTo>
                  <a:pt x="8902" y="0"/>
                </a:moveTo>
                <a:lnTo>
                  <a:pt x="5292712" y="0"/>
                </a:lnTo>
                <a:lnTo>
                  <a:pt x="3658170" y="5152209"/>
                </a:lnTo>
                <a:lnTo>
                  <a:pt x="1528" y="5150866"/>
                </a:lnTo>
                <a:cubicBezTo>
                  <a:pt x="-5846" y="3419178"/>
                  <a:pt x="16276" y="1731688"/>
                  <a:pt x="8902" y="0"/>
                </a:cubicBezTo>
                <a:close/>
              </a:path>
            </a:pathLst>
          </a:custGeom>
          <a:gradFill>
            <a:gsLst>
              <a:gs pos="0">
                <a:srgbClr val="481C38"/>
              </a:gs>
              <a:gs pos="100000">
                <a:srgbClr val="E5134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9E269C10-0089-33BC-D07F-E07590657404}"/>
              </a:ext>
            </a:extLst>
          </p:cNvPr>
          <p:cNvSpPr>
            <a:spLocks/>
          </p:cNvSpPr>
          <p:nvPr/>
        </p:nvSpPr>
        <p:spPr bwMode="gray">
          <a:xfrm>
            <a:off x="2993057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5CF1609D-1909-6640-A1E1-0B3A47D7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113" y="4939441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CEEC2C5-D4C3-D4F9-CA73-BC7E78235EE6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7358F7-AB3D-B247-7A25-67464EA5D3D4}"/>
              </a:ext>
            </a:extLst>
          </p:cNvPr>
          <p:cNvSpPr txBox="1"/>
          <p:nvPr/>
        </p:nvSpPr>
        <p:spPr>
          <a:xfrm>
            <a:off x="-80002" y="3597575"/>
            <a:ext cx="4659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/////////////////////////////////////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0DFA6-4B01-C7CF-7194-BC15347D8A50}"/>
              </a:ext>
            </a:extLst>
          </p:cNvPr>
          <p:cNvSpPr txBox="1"/>
          <p:nvPr/>
        </p:nvSpPr>
        <p:spPr>
          <a:xfrm>
            <a:off x="442368" y="2756648"/>
            <a:ext cx="4520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7213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01B75229-19A2-128C-4FF5-9A03FD3430CE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alphaModFix amt="35000"/>
          </a:blip>
          <a:stretch>
            <a:fillRect/>
          </a:stretch>
        </p:blipFill>
        <p:spPr>
          <a:xfrm>
            <a:off x="3605273" y="-490267"/>
            <a:ext cx="5594013" cy="507571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869A40E-1210-0C4E-BAED-8A2203F725C4}"/>
              </a:ext>
            </a:extLst>
          </p:cNvPr>
          <p:cNvSpPr/>
          <p:nvPr/>
        </p:nvSpPr>
        <p:spPr>
          <a:xfrm rot="10800000">
            <a:off x="4009918" y="3319245"/>
            <a:ext cx="5148695" cy="1843866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72000">
                <a:schemeClr val="bg1">
                  <a:alpha val="75721"/>
                </a:schemeClr>
              </a:gs>
              <a:gs pos="42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735D0E0-8E36-95D6-00E5-A87AF1A2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0" y="423542"/>
            <a:ext cx="6647253" cy="1325563"/>
          </a:xfrm>
        </p:spPr>
        <p:txBody>
          <a:bodyPr>
            <a:normAutofit/>
          </a:bodyPr>
          <a:lstStyle/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Lets start by talking about why we need packaging?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8D2BD3E-6AD2-C9C1-51B3-A866863CD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960" y="1749105"/>
            <a:ext cx="4047224" cy="3460173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 small groups try and think of answers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to the question: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“Why is packaging useful?”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It will probably help if each person in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group thinks of a product they like or use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regularly. Start by telling everyone else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in the group the product you have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thought of! (No duplicates…)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For each product, try and briefly answer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the questions opposite.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7372C320-676D-5C3E-5218-763C2EE79F36}"/>
              </a:ext>
            </a:extLst>
          </p:cNvPr>
          <p:cNvSpPr txBox="1">
            <a:spLocks/>
          </p:cNvSpPr>
          <p:nvPr/>
        </p:nvSpPr>
        <p:spPr>
          <a:xfrm>
            <a:off x="4862654" y="1749105"/>
            <a:ext cx="3554363" cy="400903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How is packaging useful for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consumer / you?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How is packaging useful for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manufacturer / producer?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How is packaging useful for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retail outlet/ transporter?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600" b="1" i="1" dirty="0">
                <a:solidFill>
                  <a:srgbClr val="E51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Hopefully you will come up with some themes, but also see that there is crossover between the different groups’ needs.</a:t>
            </a:r>
          </a:p>
        </p:txBody>
      </p: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</p:spTree>
    <p:extLst>
      <p:ext uri="{BB962C8B-B14F-4D97-AF65-F5344CB8AC3E}">
        <p14:creationId xmlns:p14="http://schemas.microsoft.com/office/powerpoint/2010/main" val="247679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735D0E0-8E36-95D6-00E5-A87AF1A2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00" y="189332"/>
            <a:ext cx="8447364" cy="1325563"/>
          </a:xfrm>
        </p:spPr>
        <p:txBody>
          <a:bodyPr>
            <a:normAutofit/>
          </a:bodyPr>
          <a:lstStyle/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packaging</a:t>
            </a:r>
          </a:p>
        </p:txBody>
      </p: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10" name="ZoneTexte 4">
            <a:extLst>
              <a:ext uri="{FF2B5EF4-FFF2-40B4-BE49-F238E27FC236}">
                <a16:creationId xmlns:a16="http://schemas.microsoft.com/office/drawing/2014/main" id="{28166AF1-0070-B23D-7D19-0F5135F3E4E7}"/>
              </a:ext>
            </a:extLst>
          </p:cNvPr>
          <p:cNvSpPr txBox="1"/>
          <p:nvPr/>
        </p:nvSpPr>
        <p:spPr bwMode="gray">
          <a:xfrm>
            <a:off x="1723571" y="1367682"/>
            <a:ext cx="2370249" cy="11122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b="1" dirty="0" err="1">
                <a:solidFill>
                  <a:srgbClr val="006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</a:t>
            </a:r>
            <a:r>
              <a:rPr lang="fr-FR" b="1" dirty="0">
                <a:solidFill>
                  <a:srgbClr val="006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b="1" dirty="0" err="1">
                <a:solidFill>
                  <a:srgbClr val="006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endParaRPr lang="fr-FR" b="1" dirty="0">
              <a:solidFill>
                <a:srgbClr val="0061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1">
            <a:extLst>
              <a:ext uri="{FF2B5EF4-FFF2-40B4-BE49-F238E27FC236}">
                <a16:creationId xmlns:a16="http://schemas.microsoft.com/office/drawing/2014/main" id="{B7C3FE2F-77EA-950C-FA80-5E848D9E353A}"/>
              </a:ext>
            </a:extLst>
          </p:cNvPr>
          <p:cNvSpPr txBox="1"/>
          <p:nvPr/>
        </p:nvSpPr>
        <p:spPr bwMode="gray">
          <a:xfrm>
            <a:off x="5763757" y="1382737"/>
            <a:ext cx="2759260" cy="11122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b="1" dirty="0" err="1">
                <a:solidFill>
                  <a:srgbClr val="D30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fr-FR" b="1" dirty="0">
                <a:solidFill>
                  <a:srgbClr val="D30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b="1" dirty="0" err="1">
                <a:solidFill>
                  <a:srgbClr val="D30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fr-FR" b="1" dirty="0">
                <a:solidFill>
                  <a:srgbClr val="D30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visible</a:t>
            </a:r>
          </a:p>
        </p:txBody>
      </p:sp>
      <p:sp>
        <p:nvSpPr>
          <p:cNvPr id="12" name="ZoneTexte 12">
            <a:extLst>
              <a:ext uri="{FF2B5EF4-FFF2-40B4-BE49-F238E27FC236}">
                <a16:creationId xmlns:a16="http://schemas.microsoft.com/office/drawing/2014/main" id="{9CB65467-38C7-E53E-6405-D2DCCDE39AB3}"/>
              </a:ext>
            </a:extLst>
          </p:cNvPr>
          <p:cNvSpPr txBox="1"/>
          <p:nvPr/>
        </p:nvSpPr>
        <p:spPr bwMode="gray">
          <a:xfrm>
            <a:off x="6102140" y="3049832"/>
            <a:ext cx="2072999" cy="11122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b="1" dirty="0" err="1">
                <a:solidFill>
                  <a:srgbClr val="624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fr-FR" b="1" dirty="0">
                <a:solidFill>
                  <a:srgbClr val="624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consumer </a:t>
            </a:r>
            <a:r>
              <a:rPr lang="fr-FR" b="1" dirty="0" err="1">
                <a:solidFill>
                  <a:srgbClr val="624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convenience</a:t>
            </a:r>
            <a:endParaRPr lang="fr-FR" b="1" dirty="0">
              <a:solidFill>
                <a:srgbClr val="6249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3">
            <a:extLst>
              <a:ext uri="{FF2B5EF4-FFF2-40B4-BE49-F238E27FC236}">
                <a16:creationId xmlns:a16="http://schemas.microsoft.com/office/drawing/2014/main" id="{FAFB4757-9D00-1FC4-7B97-88A2A5C5547A}"/>
              </a:ext>
            </a:extLst>
          </p:cNvPr>
          <p:cNvSpPr txBox="1"/>
          <p:nvPr/>
        </p:nvSpPr>
        <p:spPr bwMode="gray">
          <a:xfrm>
            <a:off x="774684" y="3034778"/>
            <a:ext cx="2866290" cy="5712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fr-FR" b="1" dirty="0" err="1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</a:t>
            </a:r>
            <a:r>
              <a:rPr lang="fr-FR" b="1" dirty="0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b="1" dirty="0" err="1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fr-FR" b="1" dirty="0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b="1" dirty="0" err="1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shelf</a:t>
            </a:r>
            <a:r>
              <a:rPr lang="fr-FR" b="1" dirty="0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-life)</a:t>
            </a:r>
          </a:p>
        </p:txBody>
      </p:sp>
      <p:grpSp>
        <p:nvGrpSpPr>
          <p:cNvPr id="14" name="Group 76">
            <a:extLst>
              <a:ext uri="{FF2B5EF4-FFF2-40B4-BE49-F238E27FC236}">
                <a16:creationId xmlns:a16="http://schemas.microsoft.com/office/drawing/2014/main" id="{7423FAD4-8141-F910-049B-A46AD992D225}"/>
              </a:ext>
            </a:extLst>
          </p:cNvPr>
          <p:cNvGrpSpPr/>
          <p:nvPr/>
        </p:nvGrpSpPr>
        <p:grpSpPr bwMode="gray">
          <a:xfrm rot="5400000">
            <a:off x="2231212" y="3825040"/>
            <a:ext cx="720983" cy="489585"/>
            <a:chOff x="5781675" y="6619875"/>
            <a:chExt cx="2312988" cy="400050"/>
          </a:xfrm>
          <a:solidFill>
            <a:srgbClr val="71B955"/>
          </a:solidFill>
        </p:grpSpPr>
        <p:sp>
          <p:nvSpPr>
            <p:cNvPr id="15" name="Freeform 52">
              <a:extLst>
                <a:ext uri="{FF2B5EF4-FFF2-40B4-BE49-F238E27FC236}">
                  <a16:creationId xmlns:a16="http://schemas.microsoft.com/office/drawing/2014/main" id="{ABFA26AE-9799-4063-5525-AED162073B56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1675" y="6757988"/>
              <a:ext cx="2000250" cy="104775"/>
            </a:xfrm>
            <a:custGeom>
              <a:avLst/>
              <a:gdLst>
                <a:gd name="T0" fmla="*/ 613 w 613"/>
                <a:gd name="T1" fmla="*/ 19 h 32"/>
                <a:gd name="T2" fmla="*/ 530 w 613"/>
                <a:gd name="T3" fmla="*/ 9 h 32"/>
                <a:gd name="T4" fmla="*/ 306 w 613"/>
                <a:gd name="T5" fmla="*/ 10 h 32"/>
                <a:gd name="T6" fmla="*/ 83 w 613"/>
                <a:gd name="T7" fmla="*/ 2 h 32"/>
                <a:gd name="T8" fmla="*/ 0 w 613"/>
                <a:gd name="T9" fmla="*/ 6 h 32"/>
                <a:gd name="T10" fmla="*/ 81 w 613"/>
                <a:gd name="T11" fmla="*/ 24 h 32"/>
                <a:gd name="T12" fmla="*/ 306 w 613"/>
                <a:gd name="T13" fmla="*/ 31 h 32"/>
                <a:gd name="T14" fmla="*/ 530 w 613"/>
                <a:gd name="T15" fmla="*/ 30 h 32"/>
                <a:gd name="T16" fmla="*/ 613 w 613"/>
                <a:gd name="T17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3" h="32">
                  <a:moveTo>
                    <a:pt x="613" y="19"/>
                  </a:moveTo>
                  <a:cubicBezTo>
                    <a:pt x="584" y="12"/>
                    <a:pt x="564" y="9"/>
                    <a:pt x="530" y="9"/>
                  </a:cubicBezTo>
                  <a:cubicBezTo>
                    <a:pt x="493" y="9"/>
                    <a:pt x="306" y="10"/>
                    <a:pt x="306" y="10"/>
                  </a:cubicBezTo>
                  <a:cubicBezTo>
                    <a:pt x="306" y="11"/>
                    <a:pt x="120" y="6"/>
                    <a:pt x="83" y="2"/>
                  </a:cubicBezTo>
                  <a:cubicBezTo>
                    <a:pt x="49" y="0"/>
                    <a:pt x="29" y="2"/>
                    <a:pt x="0" y="6"/>
                  </a:cubicBezTo>
                  <a:cubicBezTo>
                    <a:pt x="27" y="16"/>
                    <a:pt x="47" y="21"/>
                    <a:pt x="81" y="24"/>
                  </a:cubicBezTo>
                  <a:cubicBezTo>
                    <a:pt x="119" y="29"/>
                    <a:pt x="306" y="32"/>
                    <a:pt x="306" y="31"/>
                  </a:cubicBezTo>
                  <a:cubicBezTo>
                    <a:pt x="306" y="32"/>
                    <a:pt x="493" y="31"/>
                    <a:pt x="530" y="30"/>
                  </a:cubicBezTo>
                  <a:cubicBezTo>
                    <a:pt x="565" y="30"/>
                    <a:pt x="584" y="26"/>
                    <a:pt x="61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53">
              <a:extLst>
                <a:ext uri="{FF2B5EF4-FFF2-40B4-BE49-F238E27FC236}">
                  <a16:creationId xmlns:a16="http://schemas.microsoft.com/office/drawing/2014/main" id="{2CD9C1AF-1DAD-3CBD-1BE0-40AEFC09EB10}"/>
                </a:ext>
              </a:extLst>
            </p:cNvPr>
            <p:cNvSpPr>
              <a:spLocks/>
            </p:cNvSpPr>
            <p:nvPr/>
          </p:nvSpPr>
          <p:spPr bwMode="gray">
            <a:xfrm>
              <a:off x="7507288" y="6619875"/>
              <a:ext cx="587375" cy="400050"/>
            </a:xfrm>
            <a:custGeom>
              <a:avLst/>
              <a:gdLst>
                <a:gd name="T0" fmla="*/ 179 w 180"/>
                <a:gd name="T1" fmla="*/ 59 h 122"/>
                <a:gd name="T2" fmla="*/ 171 w 180"/>
                <a:gd name="T3" fmla="*/ 53 h 122"/>
                <a:gd name="T4" fmla="*/ 166 w 180"/>
                <a:gd name="T5" fmla="*/ 50 h 122"/>
                <a:gd name="T6" fmla="*/ 129 w 180"/>
                <a:gd name="T7" fmla="*/ 32 h 122"/>
                <a:gd name="T8" fmla="*/ 60 w 180"/>
                <a:gd name="T9" fmla="*/ 7 h 122"/>
                <a:gd name="T10" fmla="*/ 12 w 180"/>
                <a:gd name="T11" fmla="*/ 1 h 122"/>
                <a:gd name="T12" fmla="*/ 53 w 180"/>
                <a:gd name="T13" fmla="*/ 28 h 122"/>
                <a:gd name="T14" fmla="*/ 121 w 180"/>
                <a:gd name="T15" fmla="*/ 53 h 122"/>
                <a:gd name="T16" fmla="*/ 143 w 180"/>
                <a:gd name="T17" fmla="*/ 62 h 122"/>
                <a:gd name="T18" fmla="*/ 41 w 180"/>
                <a:gd name="T19" fmla="*/ 95 h 122"/>
                <a:gd name="T20" fmla="*/ 0 w 180"/>
                <a:gd name="T21" fmla="*/ 122 h 122"/>
                <a:gd name="T22" fmla="*/ 48 w 180"/>
                <a:gd name="T23" fmla="*/ 115 h 122"/>
                <a:gd name="T24" fmla="*/ 170 w 180"/>
                <a:gd name="T25" fmla="*/ 79 h 122"/>
                <a:gd name="T26" fmla="*/ 171 w 180"/>
                <a:gd name="T27" fmla="*/ 78 h 122"/>
                <a:gd name="T28" fmla="*/ 172 w 180"/>
                <a:gd name="T29" fmla="*/ 78 h 122"/>
                <a:gd name="T30" fmla="*/ 173 w 180"/>
                <a:gd name="T31" fmla="*/ 78 h 122"/>
                <a:gd name="T32" fmla="*/ 173 w 180"/>
                <a:gd name="T33" fmla="*/ 78 h 122"/>
                <a:gd name="T34" fmla="*/ 180 w 180"/>
                <a:gd name="T35" fmla="*/ 60 h 122"/>
                <a:gd name="T36" fmla="*/ 179 w 180"/>
                <a:gd name="T37" fmla="*/ 5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22">
                  <a:moveTo>
                    <a:pt x="179" y="59"/>
                  </a:moveTo>
                  <a:cubicBezTo>
                    <a:pt x="176" y="57"/>
                    <a:pt x="174" y="54"/>
                    <a:pt x="171" y="53"/>
                  </a:cubicBezTo>
                  <a:cubicBezTo>
                    <a:pt x="170" y="52"/>
                    <a:pt x="168" y="51"/>
                    <a:pt x="166" y="50"/>
                  </a:cubicBezTo>
                  <a:cubicBezTo>
                    <a:pt x="156" y="44"/>
                    <a:pt x="143" y="38"/>
                    <a:pt x="129" y="32"/>
                  </a:cubicBezTo>
                  <a:cubicBezTo>
                    <a:pt x="101" y="21"/>
                    <a:pt x="70" y="11"/>
                    <a:pt x="60" y="7"/>
                  </a:cubicBezTo>
                  <a:cubicBezTo>
                    <a:pt x="41" y="0"/>
                    <a:pt x="30" y="1"/>
                    <a:pt x="12" y="1"/>
                  </a:cubicBezTo>
                  <a:cubicBezTo>
                    <a:pt x="24" y="14"/>
                    <a:pt x="34" y="21"/>
                    <a:pt x="53" y="28"/>
                  </a:cubicBezTo>
                  <a:cubicBezTo>
                    <a:pt x="63" y="31"/>
                    <a:pt x="93" y="42"/>
                    <a:pt x="121" y="53"/>
                  </a:cubicBezTo>
                  <a:cubicBezTo>
                    <a:pt x="128" y="56"/>
                    <a:pt x="136" y="59"/>
                    <a:pt x="143" y="62"/>
                  </a:cubicBezTo>
                  <a:cubicBezTo>
                    <a:pt x="110" y="71"/>
                    <a:pt x="55" y="89"/>
                    <a:pt x="41" y="95"/>
                  </a:cubicBezTo>
                  <a:cubicBezTo>
                    <a:pt x="22" y="102"/>
                    <a:pt x="12" y="109"/>
                    <a:pt x="0" y="122"/>
                  </a:cubicBezTo>
                  <a:cubicBezTo>
                    <a:pt x="18" y="122"/>
                    <a:pt x="30" y="122"/>
                    <a:pt x="48" y="115"/>
                  </a:cubicBezTo>
                  <a:cubicBezTo>
                    <a:pt x="68" y="107"/>
                    <a:pt x="171" y="75"/>
                    <a:pt x="170" y="79"/>
                  </a:cubicBezTo>
                  <a:cubicBezTo>
                    <a:pt x="170" y="79"/>
                    <a:pt x="170" y="79"/>
                    <a:pt x="171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73" y="78"/>
                    <a:pt x="173" y="78"/>
                    <a:pt x="173" y="78"/>
                  </a:cubicBezTo>
                  <a:cubicBezTo>
                    <a:pt x="173" y="78"/>
                    <a:pt x="173" y="78"/>
                    <a:pt x="173" y="78"/>
                  </a:cubicBezTo>
                  <a:cubicBezTo>
                    <a:pt x="180" y="60"/>
                    <a:pt x="180" y="60"/>
                    <a:pt x="180" y="60"/>
                  </a:cubicBezTo>
                  <a:lnTo>
                    <a:pt x="179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9" name="ZoneTexte 3">
            <a:extLst>
              <a:ext uri="{FF2B5EF4-FFF2-40B4-BE49-F238E27FC236}">
                <a16:creationId xmlns:a16="http://schemas.microsoft.com/office/drawing/2014/main" id="{C0F9BB91-7F62-5CE1-A6A6-B6D482BA25A4}"/>
              </a:ext>
            </a:extLst>
          </p:cNvPr>
          <p:cNvSpPr txBox="1"/>
          <p:nvPr/>
        </p:nvSpPr>
        <p:spPr bwMode="gray">
          <a:xfrm>
            <a:off x="1203443" y="4491946"/>
            <a:ext cx="2776522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fr-FR" b="1" dirty="0" err="1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fr-FR" b="1" dirty="0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fr-FR" b="1" dirty="0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fr-FR" b="1" dirty="0">
                <a:solidFill>
                  <a:srgbClr val="89D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130F82-19E1-3E7E-4D43-8CD9B8ED77CB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3979965" y="1153893"/>
            <a:ext cx="1907177" cy="358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1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6" r:link="rId7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735D0E0-8E36-95D6-00E5-A87AF1A2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00" y="189332"/>
            <a:ext cx="8447364" cy="1325563"/>
          </a:xfrm>
        </p:spPr>
        <p:txBody>
          <a:bodyPr>
            <a:normAutofit/>
          </a:bodyPr>
          <a:lstStyle/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packaging</a:t>
            </a:r>
          </a:p>
        </p:txBody>
      </p: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pic>
        <p:nvPicPr>
          <p:cNvPr id="2" name="Online Media 1" descr="Packaging is not JUST about having too much! - Part 1">
            <a:hlinkClick r:id="" action="ppaction://media"/>
            <a:extLst>
              <a:ext uri="{FF2B5EF4-FFF2-40B4-BE49-F238E27FC236}">
                <a16:creationId xmlns:a16="http://schemas.microsoft.com/office/drawing/2014/main" id="{842AF838-FDAB-859E-7A6E-C7E3E7BFDF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371434" y="1082364"/>
            <a:ext cx="6401131" cy="361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735D0E0-8E36-95D6-00E5-A87AF1A2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00" y="397073"/>
            <a:ext cx="4162570" cy="1325563"/>
          </a:xfrm>
        </p:spPr>
        <p:txBody>
          <a:bodyPr>
            <a:normAutofit/>
          </a:bodyPr>
          <a:lstStyle/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problem(s) </a:t>
            </a:r>
            <a:b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packaging!</a:t>
            </a:r>
          </a:p>
        </p:txBody>
      </p: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19" name="Cloud Callout 18">
            <a:extLst>
              <a:ext uri="{FF2B5EF4-FFF2-40B4-BE49-F238E27FC236}">
                <a16:creationId xmlns:a16="http://schemas.microsoft.com/office/drawing/2014/main" id="{B493F4C9-E91E-35FF-5EEA-C7CC0594454E}"/>
              </a:ext>
            </a:extLst>
          </p:cNvPr>
          <p:cNvSpPr/>
          <p:nvPr/>
        </p:nvSpPr>
        <p:spPr>
          <a:xfrm>
            <a:off x="4204855" y="45822"/>
            <a:ext cx="4543258" cy="1953825"/>
          </a:xfrm>
          <a:prstGeom prst="cloudCallout">
            <a:avLst/>
          </a:prstGeom>
          <a:solidFill>
            <a:srgbClr val="1037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ZoneTexte 4">
            <a:extLst>
              <a:ext uri="{FF2B5EF4-FFF2-40B4-BE49-F238E27FC236}">
                <a16:creationId xmlns:a16="http://schemas.microsoft.com/office/drawing/2014/main" id="{6644478E-D33A-AE4A-6085-E4AEA045491F}"/>
              </a:ext>
            </a:extLst>
          </p:cNvPr>
          <p:cNvSpPr txBox="1"/>
          <p:nvPr/>
        </p:nvSpPr>
        <p:spPr bwMode="gray">
          <a:xfrm>
            <a:off x="4428113" y="415366"/>
            <a:ext cx="4287569" cy="15658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seen that packaging is useful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often necessary, but it also comes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many problems. Can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think of what some of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may be?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C7B4A7-1047-6649-99EC-B64997BD9D1E}"/>
              </a:ext>
            </a:extLst>
          </p:cNvPr>
          <p:cNvSpPr txBox="1"/>
          <p:nvPr/>
        </p:nvSpPr>
        <p:spPr bwMode="gray">
          <a:xfrm>
            <a:off x="4428113" y="4165515"/>
            <a:ext cx="2971800" cy="14547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00" dirty="0">
                <a:solidFill>
                  <a:srgbClr val="481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9.2 billion tonnes of plastic has been produced worldwide since 1950 and over half of this has gone into waste.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145889-8DF7-4A24-6A32-A7160B162EBE}"/>
              </a:ext>
            </a:extLst>
          </p:cNvPr>
          <p:cNvSpPr txBox="1"/>
          <p:nvPr/>
        </p:nvSpPr>
        <p:spPr bwMode="gray">
          <a:xfrm>
            <a:off x="631245" y="1875427"/>
            <a:ext cx="3863444" cy="6963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00" dirty="0">
                <a:solidFill>
                  <a:srgbClr val="E51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around 67% of our packaging waste in the UK is recycled or recovered. This the same as in 2019 and only 3% better than in 2010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03BFC6-41D2-9D47-7646-05C2B86607B2}"/>
              </a:ext>
            </a:extLst>
          </p:cNvPr>
          <p:cNvSpPr txBox="1"/>
          <p:nvPr/>
        </p:nvSpPr>
        <p:spPr bwMode="gray">
          <a:xfrm>
            <a:off x="5103919" y="3198292"/>
            <a:ext cx="3141878" cy="1091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00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Recycling a single aluminium can will save enough energy to power a TV for up to three hours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6DD723-4A00-516A-4536-E71DA8DFCD9E}"/>
              </a:ext>
            </a:extLst>
          </p:cNvPr>
          <p:cNvSpPr txBox="1"/>
          <p:nvPr/>
        </p:nvSpPr>
        <p:spPr bwMode="gray">
          <a:xfrm>
            <a:off x="568110" y="4053225"/>
            <a:ext cx="3349611" cy="924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 packaging in the UK makes up nearly 70% of our total plastic waste.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875137-FE70-9A1F-B094-2DA7A441D3C2}"/>
              </a:ext>
            </a:extLst>
          </p:cNvPr>
          <p:cNvSpPr txBox="1"/>
          <p:nvPr/>
        </p:nvSpPr>
        <p:spPr bwMode="gray">
          <a:xfrm>
            <a:off x="4566848" y="2403151"/>
            <a:ext cx="4181265" cy="5181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00" dirty="0">
                <a:solidFill>
                  <a:srgbClr val="71B9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UK only recycles or reuses around 50% of waste glass compared to 90% in some European countries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B49B0A-C02E-761A-7571-35FB87D631DC}"/>
              </a:ext>
            </a:extLst>
          </p:cNvPr>
          <p:cNvSpPr txBox="1"/>
          <p:nvPr/>
        </p:nvSpPr>
        <p:spPr bwMode="gray">
          <a:xfrm>
            <a:off x="1286387" y="2817646"/>
            <a:ext cx="2796749" cy="12536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84% of all corrugated cardboard is recycled in the UK – that adds up to about 2 million tonnes saved from landfill every year!</a:t>
            </a:r>
          </a:p>
        </p:txBody>
      </p:sp>
    </p:spTree>
    <p:extLst>
      <p:ext uri="{BB962C8B-B14F-4D97-AF65-F5344CB8AC3E}">
        <p14:creationId xmlns:p14="http://schemas.microsoft.com/office/powerpoint/2010/main" val="223954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/>
      <p:bldP spid="28" grpId="0"/>
      <p:bldP spid="30" grpId="0"/>
      <p:bldP spid="33" grpId="0"/>
      <p:bldP spid="34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735D0E0-8E36-95D6-00E5-A87AF1A2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071" y="128539"/>
            <a:ext cx="8447364" cy="427385"/>
          </a:xfrm>
        </p:spPr>
        <p:txBody>
          <a:bodyPr>
            <a:normAutofit fontScale="90000"/>
          </a:bodyPr>
          <a:lstStyle/>
          <a:p>
            <a:r>
              <a:rPr lang="en-GB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problem with packaging – Plastic!</a:t>
            </a:r>
          </a:p>
        </p:txBody>
      </p: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8F5730-E396-D007-314E-1252255E6720}"/>
              </a:ext>
            </a:extLst>
          </p:cNvPr>
          <p:cNvSpPr txBox="1"/>
          <p:nvPr/>
        </p:nvSpPr>
        <p:spPr bwMode="gray">
          <a:xfrm>
            <a:off x="4847353" y="1329769"/>
            <a:ext cx="4038551" cy="44888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Plastic blown out of landfill sites and bottles that are simply discarded find their way into drains, streams and rivers; eventually making their way to the seas and oceans.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The UK has one of the largest ratios of plastic production per person in the world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(35kg per person!)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Other ways plastic can get into the ocean is as microplastics from washing clothes and other industrial processes.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polluting plastic can severely affect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wildlife and the food chain, eventually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finding its way back into humans.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AB4A7D-9B61-CF33-8B91-14ED35134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00" y="1346259"/>
            <a:ext cx="3785149" cy="28830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4A37554-DC05-2D7C-DBD7-D331235F27E1}"/>
              </a:ext>
            </a:extLst>
          </p:cNvPr>
          <p:cNvSpPr txBox="1"/>
          <p:nvPr/>
        </p:nvSpPr>
        <p:spPr bwMode="gray">
          <a:xfrm>
            <a:off x="511500" y="4289877"/>
            <a:ext cx="3785149" cy="749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00" dirty="0"/>
              <a:t>The unaltered stomach contents of a dead albatross chick photographed on Midway Atoll National Wildlife Refuge in the Pacific in September 2009 include plastic marine debris fed the chick by its parents. </a:t>
            </a:r>
          </a:p>
          <a:p>
            <a:r>
              <a:rPr lang="en-GB" sz="900" dirty="0"/>
              <a:t>© Chris Jordan / CC BY 2.0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C8D55B-C17E-AA2B-0381-5B70FCE4F514}"/>
              </a:ext>
            </a:extLst>
          </p:cNvPr>
          <p:cNvSpPr txBox="1"/>
          <p:nvPr/>
        </p:nvSpPr>
        <p:spPr bwMode="gray">
          <a:xfrm>
            <a:off x="511500" y="675638"/>
            <a:ext cx="8236613" cy="6650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Researchers have estimated that 12 million tonnes of plastic enters the oceans: that is equivalent to a truckload every minute!</a:t>
            </a:r>
          </a:p>
        </p:txBody>
      </p:sp>
    </p:spTree>
    <p:extLst>
      <p:ext uri="{BB962C8B-B14F-4D97-AF65-F5344CB8AC3E}">
        <p14:creationId xmlns:p14="http://schemas.microsoft.com/office/powerpoint/2010/main" val="324358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pic>
        <p:nvPicPr>
          <p:cNvPr id="14" name="Espace réservé du contenu 3">
            <a:extLst>
              <a:ext uri="{FF2B5EF4-FFF2-40B4-BE49-F238E27FC236}">
                <a16:creationId xmlns:a16="http://schemas.microsoft.com/office/drawing/2014/main" id="{6D28655F-FBBB-A93A-CEDF-E862BEE14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90254"/>
            <a:ext cx="3831788" cy="1652546"/>
          </a:xfr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21D792C-EAF4-DE8C-FDB8-3C6030310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929464" y="1024276"/>
            <a:ext cx="2631652" cy="225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C02B86-7416-714A-83D7-7FC98AA88F2E}"/>
              </a:ext>
            </a:extLst>
          </p:cNvPr>
          <p:cNvSpPr txBox="1"/>
          <p:nvPr/>
        </p:nvSpPr>
        <p:spPr bwMode="gray">
          <a:xfrm>
            <a:off x="1782046" y="216892"/>
            <a:ext cx="6966067" cy="7745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Recently many people - consumers and producers - have begun to question our reliance on single use plastics and other materials that are hard to recycle or reuse.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6746286-AB1D-9CAD-3FE7-6EB545A7B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/>
          <a:srcRect/>
          <a:stretch>
            <a:fillRect/>
          </a:stretch>
        </p:blipFill>
        <p:spPr bwMode="auto">
          <a:xfrm>
            <a:off x="589169" y="3376792"/>
            <a:ext cx="3838944" cy="140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3B07A9FE-372C-04E7-099E-3E72283B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71750"/>
            <a:ext cx="1947245" cy="209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05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492D4777-3440-7B94-D376-A3B303F7C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9"/>
          <a:stretch/>
        </p:blipFill>
        <p:spPr bwMode="auto">
          <a:xfrm>
            <a:off x="0" y="136665"/>
            <a:ext cx="9144000" cy="500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053E3A-F6E0-C3DC-B59F-EAFD60271C32}"/>
              </a:ext>
            </a:extLst>
          </p:cNvPr>
          <p:cNvSpPr/>
          <p:nvPr/>
        </p:nvSpPr>
        <p:spPr>
          <a:xfrm>
            <a:off x="0" y="0"/>
            <a:ext cx="9144000" cy="855406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2000">
                <a:schemeClr val="bg1"/>
              </a:gs>
              <a:gs pos="2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21CAC96-31C4-5C8D-8524-59E1E6CB0F1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85136" y="142191"/>
            <a:ext cx="1262333" cy="370219"/>
          </a:xfrm>
          <a:prstGeom prst="rect">
            <a:avLst/>
          </a:prstGeom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A556842-645E-F7BF-393F-CC10D85FCE2F}"/>
              </a:ext>
            </a:extLst>
          </p:cNvPr>
          <p:cNvPicPr>
            <a:picLocks noChangeAspect="1"/>
          </p:cNvPicPr>
          <p:nvPr/>
        </p:nvPicPr>
        <p:blipFill>
          <a:blip r:embed="rId6" r:link="rId7"/>
          <a:stretch>
            <a:fillRect/>
          </a:stretch>
        </p:blipFill>
        <p:spPr>
          <a:xfrm>
            <a:off x="9206432" y="2370579"/>
            <a:ext cx="2192698" cy="1360742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3" name="Picture 2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0E4802BF-B3C1-DA34-CDE4-482D1F321423}"/>
              </a:ext>
            </a:extLst>
          </p:cNvPr>
          <p:cNvPicPr>
            <a:picLocks noChangeAspect="1"/>
          </p:cNvPicPr>
          <p:nvPr/>
        </p:nvPicPr>
        <p:blipFill>
          <a:blip r:embed="rId8" r:link="rId9"/>
          <a:stretch>
            <a:fillRect/>
          </a:stretch>
        </p:blipFill>
        <p:spPr>
          <a:xfrm>
            <a:off x="8019549" y="2890684"/>
            <a:ext cx="1139064" cy="2252816"/>
          </a:xfrm>
          <a:prstGeom prst="rect">
            <a:avLst/>
          </a:prstGeom>
        </p:spPr>
      </p:pic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88990BE0-19D4-03D4-AF00-0FE208EFA379}"/>
              </a:ext>
            </a:extLst>
          </p:cNvPr>
          <p:cNvSpPr txBox="1">
            <a:spLocks/>
          </p:cNvSpPr>
          <p:nvPr/>
        </p:nvSpPr>
        <p:spPr>
          <a:xfrm>
            <a:off x="108113" y="4939441"/>
            <a:ext cx="86400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July 2022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405ED77-A98F-96D7-7C24-C71626DF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814" y="427703"/>
            <a:ext cx="3111909" cy="1205179"/>
          </a:xfrm>
        </p:spPr>
        <p:txBody>
          <a:bodyPr>
            <a:normAutofit/>
          </a:bodyPr>
          <a:lstStyle/>
          <a:p>
            <a:pPr>
              <a:tabLst>
                <a:tab pos="1460500" algn="l"/>
              </a:tabLst>
            </a:pPr>
            <a:r>
              <a:rPr lang="fr-FR" sz="2800" b="1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part for the consumer</a:t>
            </a:r>
            <a:endParaRPr lang="en-GB" sz="2800" b="1" i="1" dirty="0">
              <a:solidFill>
                <a:srgbClr val="1037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different, cluttered, several&#10;&#10;Description automatically generated">
            <a:extLst>
              <a:ext uri="{FF2B5EF4-FFF2-40B4-BE49-F238E27FC236}">
                <a16:creationId xmlns:a16="http://schemas.microsoft.com/office/drawing/2014/main" id="{F3BEE41D-B148-8C01-126F-2F005FA83674}"/>
              </a:ext>
            </a:extLst>
          </p:cNvPr>
          <p:cNvPicPr>
            <a:picLocks noChangeAspect="1"/>
          </p:cNvPicPr>
          <p:nvPr/>
        </p:nvPicPr>
        <p:blipFill>
          <a:blip r:embed="rId10" r:link="rId11"/>
          <a:stretch>
            <a:fillRect/>
          </a:stretch>
        </p:blipFill>
        <p:spPr>
          <a:xfrm>
            <a:off x="185137" y="1659082"/>
            <a:ext cx="4403522" cy="34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2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63278E-17 L -0.8783 -0.01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IAAAAAAAAAAwAAAAMAAAAA/////wQAPwwAAAAAAAAAAAAAIAD///////////////8AAAD////////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9DYnZqoeeNPqxRnv2cTZz0FAAAAAAADAAAAAwADAAAAAQADAAIA////////BAAAAAMAEAAL/FRMB+2DckWFTIudS0r+EgUAAAABAAMAAAAAAAMAAAACAAMAAAAAAP//////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CAMAAAAAAAAAAAAACAB////////////////AAAA////////////////BAAAAAM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aAAZMaW5rZWRTaGFwZXNEYXRhUHJvcGVydHlfMAUAAAAAAAQAAAADAAQAAAABAAQAAAAAAP///////wMAAQEDAAAAAwD///////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NDYnZqoeeNPqxRnv2cTZz0DRGF0YQAbAAAABExpbmtlZFNoYXBlRGF0YQAFAAAAAAACTmFtZQAZAAAATGlua2VkU2hhcGVzRGF0YVByb3BlcnR5ABBWZXJzaW9uAAAAAAAJTGFzdFdyaXRlAKplBdt/AQAAAAEA/////8YAxgAAAAVfaWQAEAAAAAT8VEwH7YNyRYVMi51LSv4SA0RhdGEAUwAAAAhQcmVzZW50YXRpb25TY2FubmVkRm9yTGlua2VkU2hhcGVzAAECTnVtYmVyRm9ybWF0U2VwYXJhdG9yTW9kZQAKAAAAQXV0b21hdGljAAACTmFtZQAkAAAATGlua2VkU2hhcGVQcmVzZW50YXRpb25TZXR0aW5nc0RhdGEAEFZlcnNpb24AAAAAAAlMYXN0V3JpdGUAyWUF238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16955</TotalTime>
  <Words>1663</Words>
  <Application>Microsoft Office PowerPoint</Application>
  <PresentationFormat>On-screen Show (16:9)</PresentationFormat>
  <Paragraphs>277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Lets start by talking about why we need packaging?</vt:lpstr>
      <vt:lpstr>The role of packaging</vt:lpstr>
      <vt:lpstr>The role of packaging</vt:lpstr>
      <vt:lpstr>The problem(s)  with packaging!</vt:lpstr>
      <vt:lpstr>The problem with packaging – Plastic!</vt:lpstr>
      <vt:lpstr>PowerPoint Presentation</vt:lpstr>
      <vt:lpstr>Visible part for the consumer</vt:lpstr>
      <vt:lpstr>PowerPoint Presentation</vt:lpstr>
      <vt:lpstr>So many words,  so many symbols!</vt:lpstr>
      <vt:lpstr>PowerPoint Presentation</vt:lpstr>
      <vt:lpstr>Which would be the quickest to break down </vt:lpstr>
      <vt:lpstr>PowerPoint Presentation</vt:lpstr>
      <vt:lpstr>Are “recyclable” and “recycled” the same?</vt:lpstr>
      <vt:lpstr>Can all “compostable” material be composted in a home composter?</vt:lpstr>
      <vt:lpstr>Let’s recycle a symbol – What do they all mean?</vt:lpstr>
      <vt:lpstr>PowerPoint Presentation</vt:lpstr>
      <vt:lpstr>PowerPoint Presentation</vt:lpstr>
      <vt:lpstr>Are bio-sourced  plastic products necessarily biodegradable</vt:lpstr>
      <vt:lpstr>What others do 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Malcolm Henwood</dc:creator>
  <cp:lastModifiedBy>Lisa Mullan</cp:lastModifiedBy>
  <cp:revision>238</cp:revision>
  <dcterms:created xsi:type="dcterms:W3CDTF">2021-12-07T08:27:37Z</dcterms:created>
  <dcterms:modified xsi:type="dcterms:W3CDTF">2022-07-13T10:32:29Z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c76c141-ac86-40e5-abf2-c6f60e474cee_Enabled">
    <vt:lpwstr>true</vt:lpwstr>
  </property>
  <property fmtid="{D5CDD505-2E9C-101B-9397-08002B2CF9AE}" pid="3" name="MSIP_Label_2c76c141-ac86-40e5-abf2-c6f60e474cee_SetDate">
    <vt:lpwstr>2022-07-08T15:28:13Z</vt:lpwstr>
  </property>
  <property fmtid="{D5CDD505-2E9C-101B-9397-08002B2CF9AE}" pid="4" name="MSIP_Label_2c76c141-ac86-40e5-abf2-c6f60e474cee_Method">
    <vt:lpwstr>Standard</vt:lpwstr>
  </property>
  <property fmtid="{D5CDD505-2E9C-101B-9397-08002B2CF9AE}" pid="5" name="MSIP_Label_2c76c141-ac86-40e5-abf2-c6f60e474cee_Name">
    <vt:lpwstr>2c76c141-ac86-40e5-abf2-c6f60e474cee</vt:lpwstr>
  </property>
  <property fmtid="{D5CDD505-2E9C-101B-9397-08002B2CF9AE}" pid="6" name="MSIP_Label_2c76c141-ac86-40e5-abf2-c6f60e474cee_SiteId">
    <vt:lpwstr>fcb2b37b-5da0-466b-9b83-0014b67a7c78</vt:lpwstr>
  </property>
  <property fmtid="{D5CDD505-2E9C-101B-9397-08002B2CF9AE}" pid="7" name="MSIP_Label_2c76c141-ac86-40e5-abf2-c6f60e474cee_ActionId">
    <vt:lpwstr>5c142f6d-6747-4d11-8789-b61e540d7b9c</vt:lpwstr>
  </property>
  <property fmtid="{D5CDD505-2E9C-101B-9397-08002B2CF9AE}" pid="8" name="MSIP_Label_2c76c141-ac86-40e5-abf2-c6f60e474cee_ContentBits">
    <vt:lpwstr>2</vt:lpwstr>
  </property>
</Properties>
</file>