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310" r:id="rId3"/>
    <p:sldId id="290" r:id="rId4"/>
    <p:sldId id="299" r:id="rId5"/>
    <p:sldId id="288" r:id="rId6"/>
    <p:sldId id="309" r:id="rId7"/>
    <p:sldId id="305" r:id="rId8"/>
  </p:sldIdLst>
  <p:sldSz cx="9144000" cy="5143500" type="screen16x9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any Leaver" initials="BL" lastIdx="26" clrIdx="0">
    <p:extLst>
      <p:ext uri="{19B8F6BF-5375-455C-9EA6-DF929625EA0E}">
        <p15:presenceInfo xmlns:p15="http://schemas.microsoft.com/office/powerpoint/2012/main" userId="S::bethany.leaver@bayer.com::db5905eb-4064-40f1-9f50-72d05e9f04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43F"/>
    <a:srgbClr val="53B9E9"/>
    <a:srgbClr val="69AF2E"/>
    <a:srgbClr val="10374E"/>
    <a:srgbClr val="481C38"/>
    <a:srgbClr val="FFD8D7"/>
    <a:srgbClr val="71B955"/>
    <a:srgbClr val="E82C5B"/>
    <a:srgbClr val="306531"/>
    <a:srgbClr val="E51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9F6D83-C089-45D4-8701-30F74E23DB73}" v="2" dt="2022-07-13T10:35:54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1" autoAdjust="0"/>
    <p:restoredTop sz="95900"/>
  </p:normalViewPr>
  <p:slideViewPr>
    <p:cSldViewPr snapToGrid="0" snapToObjects="1">
      <p:cViewPr varScale="1">
        <p:scale>
          <a:sx n="181" d="100"/>
          <a:sy n="181" d="100"/>
        </p:scale>
        <p:origin x="17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Mullan" userId="8753aae5-4429-47a0-b43d-fe0dc1f5fc2f" providerId="ADAL" clId="{929F6D83-C089-45D4-8701-30F74E23DB73}"/>
    <pc:docChg chg="modSld">
      <pc:chgData name="Lisa Mullan" userId="8753aae5-4429-47a0-b43d-fe0dc1f5fc2f" providerId="ADAL" clId="{929F6D83-C089-45D4-8701-30F74E23DB73}" dt="2022-07-13T10:35:54.113" v="4"/>
      <pc:docMkLst>
        <pc:docMk/>
      </pc:docMkLst>
      <pc:sldChg chg="modSp mod">
        <pc:chgData name="Lisa Mullan" userId="8753aae5-4429-47a0-b43d-fe0dc1f5fc2f" providerId="ADAL" clId="{929F6D83-C089-45D4-8701-30F74E23DB73}" dt="2022-07-13T10:34:14.683" v="2" actId="20577"/>
        <pc:sldMkLst>
          <pc:docMk/>
          <pc:sldMk cId="439828218" sldId="256"/>
        </pc:sldMkLst>
        <pc:spChg chg="mod">
          <ac:chgData name="Lisa Mullan" userId="8753aae5-4429-47a0-b43d-fe0dc1f5fc2f" providerId="ADAL" clId="{929F6D83-C089-45D4-8701-30F74E23DB73}" dt="2022-07-13T10:34:14.683" v="2" actId="20577"/>
          <ac:spMkLst>
            <pc:docMk/>
            <pc:sldMk cId="439828218" sldId="256"/>
            <ac:spMk id="15" creationId="{1CDBA4E6-34BE-3542-B12F-C6AAFAF294A3}"/>
          </ac:spMkLst>
        </pc:spChg>
      </pc:sldChg>
      <pc:sldChg chg="modSp">
        <pc:chgData name="Lisa Mullan" userId="8753aae5-4429-47a0-b43d-fe0dc1f5fc2f" providerId="ADAL" clId="{929F6D83-C089-45D4-8701-30F74E23DB73}" dt="2022-07-13T10:35:54.113" v="4"/>
        <pc:sldMkLst>
          <pc:docMk/>
          <pc:sldMk cId="3145954981" sldId="310"/>
        </pc:sldMkLst>
        <pc:spChg chg="mod">
          <ac:chgData name="Lisa Mullan" userId="8753aae5-4429-47a0-b43d-fe0dc1f5fc2f" providerId="ADAL" clId="{929F6D83-C089-45D4-8701-30F74E23DB73}" dt="2022-07-13T10:35:00.925" v="3" actId="113"/>
          <ac:spMkLst>
            <pc:docMk/>
            <pc:sldMk cId="3145954981" sldId="310"/>
            <ac:spMk id="29" creationId="{EC1C066E-C71F-A2CE-4C6A-C515B66F3D09}"/>
          </ac:spMkLst>
        </pc:spChg>
        <pc:picChg chg="mod">
          <ac:chgData name="Lisa Mullan" userId="8753aae5-4429-47a0-b43d-fe0dc1f5fc2f" providerId="ADAL" clId="{929F6D83-C089-45D4-8701-30F74E23DB73}" dt="2022-07-13T10:35:54.113" v="4"/>
          <ac:picMkLst>
            <pc:docMk/>
            <pc:sldMk cId="3145954981" sldId="310"/>
            <ac:picMk id="2" creationId="{17C00947-6386-3BF9-0C31-253F11188A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C58FF-BD38-4AD4-AAD2-1901F1B0B8B1}" type="datetimeFigureOut">
              <a:rPr lang="en-US" smtClean="0"/>
              <a:t>9/2/22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E2BEE-5A9A-4E81-9D7D-4CA70C86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9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7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45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75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77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4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7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15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00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0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4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3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65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7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99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5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3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24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259E8-931D-8240-B1C3-5F377BF07623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76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PPT-items/Corp-Logo_Baylab_Basic_print_CMYK.pn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//Users/malcolm/Dropbox/2022%20MALC/U1114%20BAYLAB%20PACKAGING%20PANDEMIC/Bottes-Tablets.png" TargetMode="External"/><Relationship Id="rId5" Type="http://schemas.openxmlformats.org/officeDocument/2006/relationships/image" Target="../media/image2.png"/><Relationship Id="rId4" Type="http://schemas.openxmlformats.org/officeDocument/2006/relationships/image" Target="file:////Users/malcolm/Dropbox/2022%20MALC/U1114%20BAYLAB%20PACKAGING%20PANDEMIC/pexels-anna-shvets-3683037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file:////Users/malcolm/Desktop/T1202%20BAYLAB%20LABCOAT%202022/PPT-items/Corp-Logo_Baylab_Basic_print_CMYK.png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file:////Users/malcolm/Dropbox/2022%20MALC/U1114%20BAYLAB%20PACKAGING%20PANDEMIC/BottomTriangle.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ropbox/2022%20MALC/U1114%20BAYLAB%20PACKAGING%20PANDEMIC/Jigsaw-carton.png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BottomTriangle.png" TargetMode="External"/><Relationship Id="rId5" Type="http://schemas.openxmlformats.org/officeDocument/2006/relationships/image" Target="../media/image5.png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ropbox/2022%20MALC/U1114%20BAYLAB%20PACKAGING%20PANDEMIC/boatsleader.jpg" TargetMode="External"/><Relationship Id="rId13" Type="http://schemas.openxmlformats.org/officeDocument/2006/relationships/image" Target="file:////Users/malcolm/Dropbox/2022%20MALC/U1114%20BAYLAB%20PACKAGING%20PANDEMIC/researcher.jpg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BottomTriangle.png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file:////Users/malcolm/Dropbox/2022%20MALC/U1114%20BAYLAB%20PACKAGING%20PANDEMIC/megaphone.jpg" TargetMode="External"/><Relationship Id="rId10" Type="http://schemas.openxmlformats.org/officeDocument/2006/relationships/image" Target="file:////Users/malcolm/Dropbox/2022%20MALC/U1114%20BAYLAB%20PACKAGING%20PANDEMIC/designer.jpg" TargetMode="External"/><Relationship Id="rId4" Type="http://schemas.openxmlformats.org/officeDocument/2006/relationships/image" Target="file:////Users/malcolm/Desktop/T1202%20BAYLAB%20LABCOAT%202022/PPT-items/Corp-Logo_Baylab_Basic_print_CMYK.png" TargetMode="External"/><Relationship Id="rId9" Type="http://schemas.openxmlformats.org/officeDocument/2006/relationships/image" Target="../media/image9.jpg"/><Relationship Id="rId1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PPT-items/Corp-Logo_Baylab_Basic_print_CMYK.png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abseil.png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file:////Users/malcolm/Dropbox/2022%20MALC/U1114%20BAYLAB%20PACKAGING%20PANDEMIC/BottomTriangle.png" TargetMode="External"/><Relationship Id="rId4" Type="http://schemas.openxmlformats.org/officeDocument/2006/relationships/image" Target="file:////Users/malcolm/Dropbox/2022%20MALC/U1114%20BAYLAB%20PACKAGING%20PANDEMIC/DesignThinking2.png" TargetMode="Externa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BottomTriangle.png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file:////Users/malcolm/Dropbox/2022%20MALC/U1114%20BAYLAB%20PACKAGING%20PANDEMIC/Lightbulb.png" TargetMode="External"/><Relationship Id="rId4" Type="http://schemas.openxmlformats.org/officeDocument/2006/relationships/image" Target="file:////Users/malcolm/Desktop/T1202%20BAYLAB%20LABCOAT%202022/PPT-items/Corp-Logo_Baylab_Basic_print_CMYK.png" TargetMode="Externa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5A070A8-55E1-F206-D65E-21ED04F4D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/>
          <a:srcRect r="18270"/>
          <a:stretch>
            <a:fillRect/>
          </a:stretch>
        </p:blipFill>
        <p:spPr>
          <a:xfrm>
            <a:off x="2812571" y="0"/>
            <a:ext cx="6331430" cy="51584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8BFE5A8-A554-CA1B-F0A1-16444F52BCB6}"/>
              </a:ext>
            </a:extLst>
          </p:cNvPr>
          <p:cNvSpPr/>
          <p:nvPr/>
        </p:nvSpPr>
        <p:spPr bwMode="gray">
          <a:xfrm>
            <a:off x="816302" y="0"/>
            <a:ext cx="8557330" cy="5157788"/>
          </a:xfrm>
          <a:prstGeom prst="rect">
            <a:avLst/>
          </a:prstGeom>
          <a:gradFill>
            <a:gsLst>
              <a:gs pos="37000">
                <a:srgbClr val="71B955">
                  <a:alpha val="0"/>
                </a:srgbClr>
              </a:gs>
              <a:gs pos="50000">
                <a:srgbClr val="71B95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6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E505E236-6326-8902-546D-47FFD864A15D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>
            <a:alphaModFix amt="35000"/>
          </a:blip>
          <a:srcRect t="7034" r="2294" b="2973"/>
          <a:stretch>
            <a:fillRect/>
          </a:stretch>
        </p:blipFill>
        <p:spPr>
          <a:xfrm>
            <a:off x="4363686" y="0"/>
            <a:ext cx="4780314" cy="51577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744423-0066-37C9-C3DD-5E0A5CFEE51E}"/>
              </a:ext>
            </a:extLst>
          </p:cNvPr>
          <p:cNvSpPr/>
          <p:nvPr/>
        </p:nvSpPr>
        <p:spPr>
          <a:xfrm>
            <a:off x="0" y="-1347"/>
            <a:ext cx="6124468" cy="5152208"/>
          </a:xfrm>
          <a:custGeom>
            <a:avLst/>
            <a:gdLst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6124468 w 6124468"/>
              <a:gd name="connsiteY2" fmla="*/ 5143500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4304377 w 6124468"/>
              <a:gd name="connsiteY2" fmla="*/ 5117374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52208"/>
              <a:gd name="connsiteX1" fmla="*/ 6124468 w 6124468"/>
              <a:gd name="connsiteY1" fmla="*/ 0 h 5152208"/>
              <a:gd name="connsiteX2" fmla="*/ 4504674 w 6124468"/>
              <a:gd name="connsiteY2" fmla="*/ 5152208 h 5152208"/>
              <a:gd name="connsiteX3" fmla="*/ 0 w 6124468"/>
              <a:gd name="connsiteY3" fmla="*/ 5143500 h 5152208"/>
              <a:gd name="connsiteX4" fmla="*/ 0 w 6124468"/>
              <a:gd name="connsiteY4" fmla="*/ 0 h 51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468" h="5152208">
                <a:moveTo>
                  <a:pt x="0" y="0"/>
                </a:moveTo>
                <a:lnTo>
                  <a:pt x="6124468" y="0"/>
                </a:lnTo>
                <a:lnTo>
                  <a:pt x="4504674" y="5152208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81C38"/>
              </a:gs>
              <a:gs pos="100000">
                <a:srgbClr val="E5134B"/>
              </a:gs>
            </a:gsLst>
            <a:lin ang="17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201D8A-C69E-1A4B-BCF6-DC9DADCB5F9A}"/>
              </a:ext>
            </a:extLst>
          </p:cNvPr>
          <p:cNvSpPr>
            <a:spLocks/>
          </p:cNvSpPr>
          <p:nvPr/>
        </p:nvSpPr>
        <p:spPr bwMode="gray">
          <a:xfrm>
            <a:off x="3834096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CF1609D-1909-6640-A1E1-0B3A47D7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13" y="4939441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CEEC2C5-D4C3-D4F9-CA73-BC7E78235EE6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7358F7-AB3D-B247-7A25-67464EA5D3D4}"/>
              </a:ext>
            </a:extLst>
          </p:cNvPr>
          <p:cNvSpPr txBox="1"/>
          <p:nvPr/>
        </p:nvSpPr>
        <p:spPr>
          <a:xfrm>
            <a:off x="-206962" y="1938055"/>
            <a:ext cx="793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///////////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0DFA6-4B01-C7CF-7194-BC15347D8A50}"/>
              </a:ext>
            </a:extLst>
          </p:cNvPr>
          <p:cNvSpPr txBox="1"/>
          <p:nvPr/>
        </p:nvSpPr>
        <p:spPr>
          <a:xfrm>
            <a:off x="606406" y="835024"/>
            <a:ext cx="32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037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Packaging Pandemic!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67C54402-4F7C-F9C4-647D-377D5D910AC2}"/>
              </a:ext>
            </a:extLst>
          </p:cNvPr>
          <p:cNvSpPr txBox="1">
            <a:spLocks/>
          </p:cNvSpPr>
          <p:nvPr/>
        </p:nvSpPr>
        <p:spPr bwMode="blackGray">
          <a:xfrm>
            <a:off x="-378392" y="1085278"/>
            <a:ext cx="5812053" cy="6548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Packing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Properly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C0EE66-AAFE-BB77-9155-4055D39CE2B6}"/>
              </a:ext>
            </a:extLst>
          </p:cNvPr>
          <p:cNvSpPr txBox="1"/>
          <p:nvPr/>
        </p:nvSpPr>
        <p:spPr bwMode="blackGray">
          <a:xfrm>
            <a:off x="533643" y="1949152"/>
            <a:ext cx="4038357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20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design challenge for you!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DBA4E6-34BE-3542-B12F-C6AAFAF294A3}"/>
              </a:ext>
            </a:extLst>
          </p:cNvPr>
          <p:cNvSpPr txBox="1"/>
          <p:nvPr/>
        </p:nvSpPr>
        <p:spPr>
          <a:xfrm>
            <a:off x="456347" y="2288530"/>
            <a:ext cx="41732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presentation should help you understand how a company like Bayer designs packaging for a new product.  </a:t>
            </a:r>
          </a:p>
          <a:p>
            <a:endParaRPr lang="en-GB" sz="14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tell you what skills you need in your ‘Design Team’ so that you can share the work out to the most suitable members of the team.</a:t>
            </a:r>
          </a:p>
          <a:p>
            <a:endParaRPr lang="en-GB" sz="14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 has a new product and your job is to design sustainable packaging for it!</a:t>
            </a:r>
          </a:p>
        </p:txBody>
      </p:sp>
    </p:spTree>
    <p:extLst>
      <p:ext uri="{BB962C8B-B14F-4D97-AF65-F5344CB8AC3E}">
        <p14:creationId xmlns:p14="http://schemas.microsoft.com/office/powerpoint/2010/main" val="43982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8172B7-8DA0-9FEE-1C65-88B03B5F01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7000"/>
            <a:lum bright="8000"/>
          </a:blip>
          <a:stretch>
            <a:fillRect/>
          </a:stretch>
        </p:blipFill>
        <p:spPr>
          <a:xfrm>
            <a:off x="3998865" y="317219"/>
            <a:ext cx="4966572" cy="412846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8" r:link="rId9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4CA6D2E4-93C7-836A-AE02-1D1E3552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0803" y="5649200"/>
            <a:ext cx="1712020" cy="227873"/>
          </a:xfrm>
        </p:spPr>
        <p:txBody>
          <a:bodyPr/>
          <a:lstStyle/>
          <a:p>
            <a:fld id="{CD213A56-58FB-3B4A-A5F3-36DA8349143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60F9654-D0E1-7C6C-25E8-13172037F861}"/>
              </a:ext>
            </a:extLst>
          </p:cNvPr>
          <p:cNvSpPr txBox="1">
            <a:spLocks/>
          </p:cNvSpPr>
          <p:nvPr/>
        </p:nvSpPr>
        <p:spPr>
          <a:xfrm>
            <a:off x="1658759" y="-105299"/>
            <a:ext cx="9809017" cy="83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Packaging Challenge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7051497-DCE7-0BFA-5659-B66E5EDD4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407" y="855104"/>
            <a:ext cx="4064000" cy="3767295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solidFill>
                  <a:srgbClr val="BB14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Bayer has an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exciting new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product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needs to design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sustainable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packaging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for it.</a:t>
            </a:r>
          </a:p>
          <a:p>
            <a:pPr marL="0" indent="0">
              <a:spcBef>
                <a:spcPts val="0"/>
              </a:spcBef>
              <a:buNone/>
            </a:pPr>
            <a:endParaRPr lang="en-GB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solidFill>
                  <a:srgbClr val="BB14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The new product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is an effervescent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tablet that can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build strength,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health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  alertness.</a:t>
            </a:r>
          </a:p>
          <a:p>
            <a:pPr>
              <a:spcBef>
                <a:spcPts val="0"/>
              </a:spcBef>
            </a:pPr>
            <a:endParaRPr lang="en-GB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EC1C066E-C71F-A2CE-4C6A-C515B66F3D09}"/>
              </a:ext>
            </a:extLst>
          </p:cNvPr>
          <p:cNvSpPr txBox="1">
            <a:spLocks/>
          </p:cNvSpPr>
          <p:nvPr/>
        </p:nvSpPr>
        <p:spPr>
          <a:xfrm>
            <a:off x="4868999" y="855105"/>
            <a:ext cx="4086381" cy="4104412"/>
          </a:xfrm>
          <a:prstGeom prst="rect">
            <a:avLst/>
          </a:prstGeom>
          <a:ln>
            <a:noFill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There are a number of important things that the packaging must do to protect the new product.</a:t>
            </a:r>
          </a:p>
          <a:p>
            <a:pPr marL="0" indent="0">
              <a:buNone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The new packaging must: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BB14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BB14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Protect the product from being crushed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to a powder.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BB14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BB14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Protect the product from the air until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packaging is opened for the first time.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BB14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BB14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Keep the product dry until the customer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is ready to use it.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BB14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BB14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Be of a suitable quality for foodstuffs.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35E17FFC-FED7-C2EE-0B82-AF28F181C47D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pic>
        <p:nvPicPr>
          <p:cNvPr id="6" name="Estelle_video-Packaging_Challenge.mp4" descr="Estelle_video-Packaging_Challenge.mp4">
            <a:hlinkClick r:id="" action="ppaction://media"/>
            <a:extLst>
              <a:ext uri="{FF2B5EF4-FFF2-40B4-BE49-F238E27FC236}">
                <a16:creationId xmlns:a16="http://schemas.microsoft.com/office/drawing/2014/main" id="{7DCB38A8-74F8-C3FC-85D4-3177D5362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94454" y="930637"/>
            <a:ext cx="2022470" cy="359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16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00" y="189332"/>
            <a:ext cx="8447364" cy="1325563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packaging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28166AF1-0070-B23D-7D19-0F5135F3E4E7}"/>
              </a:ext>
            </a:extLst>
          </p:cNvPr>
          <p:cNvSpPr txBox="1"/>
          <p:nvPr/>
        </p:nvSpPr>
        <p:spPr bwMode="gray">
          <a:xfrm>
            <a:off x="1723571" y="1367682"/>
            <a:ext cx="2370249" cy="1112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dirty="0" err="1">
                <a:solidFill>
                  <a:srgbClr val="006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lang="fr-FR" b="1" dirty="0">
                <a:solidFill>
                  <a:srgbClr val="006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 err="1">
                <a:solidFill>
                  <a:srgbClr val="006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endParaRPr lang="fr-FR" b="1" dirty="0">
              <a:solidFill>
                <a:srgbClr val="006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B7C3FE2F-77EA-950C-FA80-5E848D9E353A}"/>
              </a:ext>
            </a:extLst>
          </p:cNvPr>
          <p:cNvSpPr txBox="1"/>
          <p:nvPr/>
        </p:nvSpPr>
        <p:spPr bwMode="gray">
          <a:xfrm>
            <a:off x="5763757" y="1382737"/>
            <a:ext cx="2759260" cy="1112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dirty="0" err="1">
                <a:solidFill>
                  <a:srgbClr val="D3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r-FR" b="1" dirty="0">
                <a:solidFill>
                  <a:srgbClr val="D3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 err="1">
                <a:solidFill>
                  <a:srgbClr val="D3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fr-FR" b="1" dirty="0">
                <a:solidFill>
                  <a:srgbClr val="D3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visible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9CB65467-38C7-E53E-6405-D2DCCDE39AB3}"/>
              </a:ext>
            </a:extLst>
          </p:cNvPr>
          <p:cNvSpPr txBox="1"/>
          <p:nvPr/>
        </p:nvSpPr>
        <p:spPr bwMode="gray">
          <a:xfrm>
            <a:off x="6102140" y="3049832"/>
            <a:ext cx="2072999" cy="1112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dirty="0" err="1">
                <a:solidFill>
                  <a:srgbClr val="624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fr-FR" b="1" dirty="0">
                <a:solidFill>
                  <a:srgbClr val="624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consumer </a:t>
            </a:r>
            <a:r>
              <a:rPr lang="fr-FR" b="1" dirty="0" err="1">
                <a:solidFill>
                  <a:srgbClr val="624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convenience</a:t>
            </a:r>
            <a:endParaRPr lang="fr-FR" b="1" dirty="0">
              <a:solidFill>
                <a:srgbClr val="6249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FAFB4757-9D00-1FC4-7B97-88A2A5C5547A}"/>
              </a:ext>
            </a:extLst>
          </p:cNvPr>
          <p:cNvSpPr txBox="1"/>
          <p:nvPr/>
        </p:nvSpPr>
        <p:spPr bwMode="gray">
          <a:xfrm>
            <a:off x="774684" y="3034778"/>
            <a:ext cx="2866290" cy="5712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-life)</a:t>
            </a:r>
          </a:p>
        </p:txBody>
      </p:sp>
      <p:grpSp>
        <p:nvGrpSpPr>
          <p:cNvPr id="14" name="Group 76">
            <a:extLst>
              <a:ext uri="{FF2B5EF4-FFF2-40B4-BE49-F238E27FC236}">
                <a16:creationId xmlns:a16="http://schemas.microsoft.com/office/drawing/2014/main" id="{7423FAD4-8141-F910-049B-A46AD992D225}"/>
              </a:ext>
            </a:extLst>
          </p:cNvPr>
          <p:cNvGrpSpPr/>
          <p:nvPr/>
        </p:nvGrpSpPr>
        <p:grpSpPr bwMode="gray">
          <a:xfrm rot="5400000">
            <a:off x="2231212" y="3825040"/>
            <a:ext cx="720983" cy="489585"/>
            <a:chOff x="5781675" y="6619875"/>
            <a:chExt cx="2312988" cy="400050"/>
          </a:xfrm>
          <a:solidFill>
            <a:srgbClr val="71B955"/>
          </a:solidFill>
        </p:grpSpPr>
        <p:sp>
          <p:nvSpPr>
            <p:cNvPr id="15" name="Freeform 52">
              <a:extLst>
                <a:ext uri="{FF2B5EF4-FFF2-40B4-BE49-F238E27FC236}">
                  <a16:creationId xmlns:a16="http://schemas.microsoft.com/office/drawing/2014/main" id="{ABFA26AE-9799-4063-5525-AED162073B56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1675" y="6757988"/>
              <a:ext cx="2000250" cy="104775"/>
            </a:xfrm>
            <a:custGeom>
              <a:avLst/>
              <a:gdLst>
                <a:gd name="T0" fmla="*/ 613 w 613"/>
                <a:gd name="T1" fmla="*/ 19 h 32"/>
                <a:gd name="T2" fmla="*/ 530 w 613"/>
                <a:gd name="T3" fmla="*/ 9 h 32"/>
                <a:gd name="T4" fmla="*/ 306 w 613"/>
                <a:gd name="T5" fmla="*/ 10 h 32"/>
                <a:gd name="T6" fmla="*/ 83 w 613"/>
                <a:gd name="T7" fmla="*/ 2 h 32"/>
                <a:gd name="T8" fmla="*/ 0 w 613"/>
                <a:gd name="T9" fmla="*/ 6 h 32"/>
                <a:gd name="T10" fmla="*/ 81 w 613"/>
                <a:gd name="T11" fmla="*/ 24 h 32"/>
                <a:gd name="T12" fmla="*/ 306 w 613"/>
                <a:gd name="T13" fmla="*/ 31 h 32"/>
                <a:gd name="T14" fmla="*/ 530 w 613"/>
                <a:gd name="T15" fmla="*/ 30 h 32"/>
                <a:gd name="T16" fmla="*/ 613 w 613"/>
                <a:gd name="T17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3" h="32">
                  <a:moveTo>
                    <a:pt x="613" y="19"/>
                  </a:moveTo>
                  <a:cubicBezTo>
                    <a:pt x="584" y="12"/>
                    <a:pt x="564" y="9"/>
                    <a:pt x="530" y="9"/>
                  </a:cubicBezTo>
                  <a:cubicBezTo>
                    <a:pt x="493" y="9"/>
                    <a:pt x="306" y="10"/>
                    <a:pt x="306" y="10"/>
                  </a:cubicBezTo>
                  <a:cubicBezTo>
                    <a:pt x="306" y="11"/>
                    <a:pt x="120" y="6"/>
                    <a:pt x="83" y="2"/>
                  </a:cubicBezTo>
                  <a:cubicBezTo>
                    <a:pt x="49" y="0"/>
                    <a:pt x="29" y="2"/>
                    <a:pt x="0" y="6"/>
                  </a:cubicBezTo>
                  <a:cubicBezTo>
                    <a:pt x="27" y="16"/>
                    <a:pt x="47" y="21"/>
                    <a:pt x="81" y="24"/>
                  </a:cubicBezTo>
                  <a:cubicBezTo>
                    <a:pt x="119" y="29"/>
                    <a:pt x="306" y="32"/>
                    <a:pt x="306" y="31"/>
                  </a:cubicBezTo>
                  <a:cubicBezTo>
                    <a:pt x="306" y="32"/>
                    <a:pt x="493" y="31"/>
                    <a:pt x="530" y="30"/>
                  </a:cubicBezTo>
                  <a:cubicBezTo>
                    <a:pt x="565" y="30"/>
                    <a:pt x="584" y="26"/>
                    <a:pt x="61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53">
              <a:extLst>
                <a:ext uri="{FF2B5EF4-FFF2-40B4-BE49-F238E27FC236}">
                  <a16:creationId xmlns:a16="http://schemas.microsoft.com/office/drawing/2014/main" id="{2CD9C1AF-1DAD-3CBD-1BE0-40AEFC09EB10}"/>
                </a:ext>
              </a:extLst>
            </p:cNvPr>
            <p:cNvSpPr>
              <a:spLocks/>
            </p:cNvSpPr>
            <p:nvPr/>
          </p:nvSpPr>
          <p:spPr bwMode="gray">
            <a:xfrm>
              <a:off x="7507288" y="6619875"/>
              <a:ext cx="587375" cy="400050"/>
            </a:xfrm>
            <a:custGeom>
              <a:avLst/>
              <a:gdLst>
                <a:gd name="T0" fmla="*/ 179 w 180"/>
                <a:gd name="T1" fmla="*/ 59 h 122"/>
                <a:gd name="T2" fmla="*/ 171 w 180"/>
                <a:gd name="T3" fmla="*/ 53 h 122"/>
                <a:gd name="T4" fmla="*/ 166 w 180"/>
                <a:gd name="T5" fmla="*/ 50 h 122"/>
                <a:gd name="T6" fmla="*/ 129 w 180"/>
                <a:gd name="T7" fmla="*/ 32 h 122"/>
                <a:gd name="T8" fmla="*/ 60 w 180"/>
                <a:gd name="T9" fmla="*/ 7 h 122"/>
                <a:gd name="T10" fmla="*/ 12 w 180"/>
                <a:gd name="T11" fmla="*/ 1 h 122"/>
                <a:gd name="T12" fmla="*/ 53 w 180"/>
                <a:gd name="T13" fmla="*/ 28 h 122"/>
                <a:gd name="T14" fmla="*/ 121 w 180"/>
                <a:gd name="T15" fmla="*/ 53 h 122"/>
                <a:gd name="T16" fmla="*/ 143 w 180"/>
                <a:gd name="T17" fmla="*/ 62 h 122"/>
                <a:gd name="T18" fmla="*/ 41 w 180"/>
                <a:gd name="T19" fmla="*/ 95 h 122"/>
                <a:gd name="T20" fmla="*/ 0 w 180"/>
                <a:gd name="T21" fmla="*/ 122 h 122"/>
                <a:gd name="T22" fmla="*/ 48 w 180"/>
                <a:gd name="T23" fmla="*/ 115 h 122"/>
                <a:gd name="T24" fmla="*/ 170 w 180"/>
                <a:gd name="T25" fmla="*/ 79 h 122"/>
                <a:gd name="T26" fmla="*/ 171 w 180"/>
                <a:gd name="T27" fmla="*/ 78 h 122"/>
                <a:gd name="T28" fmla="*/ 172 w 180"/>
                <a:gd name="T29" fmla="*/ 78 h 122"/>
                <a:gd name="T30" fmla="*/ 173 w 180"/>
                <a:gd name="T31" fmla="*/ 78 h 122"/>
                <a:gd name="T32" fmla="*/ 173 w 180"/>
                <a:gd name="T33" fmla="*/ 78 h 122"/>
                <a:gd name="T34" fmla="*/ 180 w 180"/>
                <a:gd name="T35" fmla="*/ 60 h 122"/>
                <a:gd name="T36" fmla="*/ 179 w 180"/>
                <a:gd name="T37" fmla="*/ 5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22">
                  <a:moveTo>
                    <a:pt x="179" y="59"/>
                  </a:moveTo>
                  <a:cubicBezTo>
                    <a:pt x="176" y="57"/>
                    <a:pt x="174" y="54"/>
                    <a:pt x="171" y="53"/>
                  </a:cubicBezTo>
                  <a:cubicBezTo>
                    <a:pt x="170" y="52"/>
                    <a:pt x="168" y="51"/>
                    <a:pt x="166" y="50"/>
                  </a:cubicBezTo>
                  <a:cubicBezTo>
                    <a:pt x="156" y="44"/>
                    <a:pt x="143" y="38"/>
                    <a:pt x="129" y="32"/>
                  </a:cubicBezTo>
                  <a:cubicBezTo>
                    <a:pt x="101" y="21"/>
                    <a:pt x="70" y="11"/>
                    <a:pt x="60" y="7"/>
                  </a:cubicBezTo>
                  <a:cubicBezTo>
                    <a:pt x="41" y="0"/>
                    <a:pt x="30" y="1"/>
                    <a:pt x="12" y="1"/>
                  </a:cubicBezTo>
                  <a:cubicBezTo>
                    <a:pt x="24" y="14"/>
                    <a:pt x="34" y="21"/>
                    <a:pt x="53" y="28"/>
                  </a:cubicBezTo>
                  <a:cubicBezTo>
                    <a:pt x="63" y="31"/>
                    <a:pt x="93" y="42"/>
                    <a:pt x="121" y="53"/>
                  </a:cubicBezTo>
                  <a:cubicBezTo>
                    <a:pt x="128" y="56"/>
                    <a:pt x="136" y="59"/>
                    <a:pt x="143" y="62"/>
                  </a:cubicBezTo>
                  <a:cubicBezTo>
                    <a:pt x="110" y="71"/>
                    <a:pt x="55" y="89"/>
                    <a:pt x="41" y="95"/>
                  </a:cubicBezTo>
                  <a:cubicBezTo>
                    <a:pt x="22" y="102"/>
                    <a:pt x="12" y="109"/>
                    <a:pt x="0" y="122"/>
                  </a:cubicBezTo>
                  <a:cubicBezTo>
                    <a:pt x="18" y="122"/>
                    <a:pt x="30" y="122"/>
                    <a:pt x="48" y="115"/>
                  </a:cubicBezTo>
                  <a:cubicBezTo>
                    <a:pt x="68" y="107"/>
                    <a:pt x="171" y="75"/>
                    <a:pt x="170" y="79"/>
                  </a:cubicBezTo>
                  <a:cubicBezTo>
                    <a:pt x="170" y="79"/>
                    <a:pt x="170" y="79"/>
                    <a:pt x="171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80" y="60"/>
                    <a:pt x="180" y="60"/>
                    <a:pt x="180" y="60"/>
                  </a:cubicBezTo>
                  <a:lnTo>
                    <a:pt x="179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ZoneTexte 3">
            <a:extLst>
              <a:ext uri="{FF2B5EF4-FFF2-40B4-BE49-F238E27FC236}">
                <a16:creationId xmlns:a16="http://schemas.microsoft.com/office/drawing/2014/main" id="{C0F9BB91-7F62-5CE1-A6A6-B6D482BA25A4}"/>
              </a:ext>
            </a:extLst>
          </p:cNvPr>
          <p:cNvSpPr txBox="1"/>
          <p:nvPr/>
        </p:nvSpPr>
        <p:spPr bwMode="gray">
          <a:xfrm>
            <a:off x="1203443" y="4491946"/>
            <a:ext cx="277652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B4EBD8D-BF24-575A-21EB-95FAFBDAE178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3445443" y="0"/>
            <a:ext cx="27389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869A40E-1210-0C4E-BAED-8A2203F725C4}"/>
              </a:ext>
            </a:extLst>
          </p:cNvPr>
          <p:cNvSpPr/>
          <p:nvPr/>
        </p:nvSpPr>
        <p:spPr>
          <a:xfrm rot="10800000">
            <a:off x="4009918" y="3319245"/>
            <a:ext cx="5148695" cy="184386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106D8F9-C091-25A2-F017-05C158718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6562" y="1209275"/>
            <a:ext cx="2589635" cy="9532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4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Leader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– Your job is to keep track of how all the team are progressing and have the final say on which packaging you go with.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88E92C6-DF63-2F25-E5F2-A96E02879B63}"/>
              </a:ext>
            </a:extLst>
          </p:cNvPr>
          <p:cNvSpPr txBox="1">
            <a:spLocks/>
          </p:cNvSpPr>
          <p:nvPr/>
        </p:nvSpPr>
        <p:spPr>
          <a:xfrm>
            <a:off x="5876683" y="1224070"/>
            <a:ext cx="3072917" cy="104602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control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– Your job is to make sure that the packaging is as sustainable as possible and recommend options based on the          4 R’s.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4CA6D2E4-93C7-836A-AE02-1D1E3552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0803" y="5649200"/>
            <a:ext cx="1712020" cy="227873"/>
          </a:xfrm>
        </p:spPr>
        <p:txBody>
          <a:bodyPr/>
          <a:lstStyle/>
          <a:p>
            <a:fld id="{CD213A56-58FB-3B4A-A5F3-36DA8349143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6137698F-9995-0554-3974-385BC53B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460539" y="1268039"/>
            <a:ext cx="1176023" cy="9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641791B-9E01-D137-B949-70123682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460539" y="3725692"/>
            <a:ext cx="1176024" cy="9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9EE7D45-6AD3-C2A3-086A-2EA0203E9C38}"/>
              </a:ext>
            </a:extLst>
          </p:cNvPr>
          <p:cNvSpPr txBox="1">
            <a:spLocks/>
          </p:cNvSpPr>
          <p:nvPr/>
        </p:nvSpPr>
        <p:spPr bwMode="gray">
          <a:xfrm>
            <a:off x="1757305" y="3816992"/>
            <a:ext cx="2682137" cy="1084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GB" sz="1400" b="1" dirty="0">
                <a:solidFill>
                  <a:srgbClr val="10374E"/>
                </a:solidFill>
              </a:rPr>
              <a:t>Designers </a:t>
            </a:r>
            <a:r>
              <a:rPr lang="en-GB" sz="1400" dirty="0">
                <a:solidFill>
                  <a:schemeClr val="tx1"/>
                </a:solidFill>
              </a:rPr>
              <a:t>– </a:t>
            </a:r>
            <a:r>
              <a:rPr lang="en-GB" sz="1400" dirty="0"/>
              <a:t>Your job is to come up with designs for the packaging that help the consumer recognise and choose the product.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CCFCAC65-BC1B-D614-B624-2B07D822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/>
          <a:srcRect/>
          <a:stretch>
            <a:fillRect/>
          </a:stretch>
        </p:blipFill>
        <p:spPr bwMode="auto">
          <a:xfrm>
            <a:off x="460539" y="2468165"/>
            <a:ext cx="1176023" cy="9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B8D2D66-7766-8B0A-2730-CE3E9318787F}"/>
              </a:ext>
            </a:extLst>
          </p:cNvPr>
          <p:cNvSpPr txBox="1">
            <a:spLocks/>
          </p:cNvSpPr>
          <p:nvPr/>
        </p:nvSpPr>
        <p:spPr bwMode="gray">
          <a:xfrm>
            <a:off x="1739016" y="2539149"/>
            <a:ext cx="2682137" cy="1107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rgbClr val="10374E"/>
                </a:solidFill>
              </a:rPr>
              <a:t>Researchers </a:t>
            </a:r>
            <a:r>
              <a:rPr lang="en-GB" sz="1400" dirty="0">
                <a:solidFill>
                  <a:schemeClr val="tx1"/>
                </a:solidFill>
              </a:rPr>
              <a:t>– </a:t>
            </a:r>
            <a:r>
              <a:rPr lang="en-GB" sz="1400" dirty="0"/>
              <a:t>Your job is to look for possible packaging solutions. You may want to see how similar products are packaged.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7FB97102-549C-0AB4-8D9F-18022B5FC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/>
          <a:srcRect/>
          <a:stretch>
            <a:fillRect/>
          </a:stretch>
        </p:blipFill>
        <p:spPr bwMode="auto">
          <a:xfrm>
            <a:off x="4700659" y="2507338"/>
            <a:ext cx="1176024" cy="9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B0E89E0-683F-DDD2-9267-D0981AD635CE}"/>
              </a:ext>
            </a:extLst>
          </p:cNvPr>
          <p:cNvSpPr txBox="1">
            <a:spLocks/>
          </p:cNvSpPr>
          <p:nvPr/>
        </p:nvSpPr>
        <p:spPr bwMode="gray">
          <a:xfrm>
            <a:off x="5993007" y="2554239"/>
            <a:ext cx="2863399" cy="1759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rgbClr val="10374E"/>
                </a:solidFill>
              </a:rPr>
              <a:t>Communication and messaging </a:t>
            </a:r>
            <a:r>
              <a:rPr lang="en-GB" sz="1400" dirty="0">
                <a:solidFill>
                  <a:schemeClr val="tx1"/>
                </a:solidFill>
              </a:rPr>
              <a:t>– </a:t>
            </a:r>
            <a:r>
              <a:rPr lang="en-GB" sz="1400" dirty="0"/>
              <a:t>Your job is to make sure the consumer understands what the product is for and why it is for them.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A3BABF9C-4FA7-03F3-F39E-9D6394B1BD02}"/>
              </a:ext>
            </a:extLst>
          </p:cNvPr>
          <p:cNvSpPr txBox="1">
            <a:spLocks/>
          </p:cNvSpPr>
          <p:nvPr/>
        </p:nvSpPr>
        <p:spPr bwMode="gray">
          <a:xfrm>
            <a:off x="4700660" y="3824028"/>
            <a:ext cx="3661676" cy="1100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1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400" b="1" i="1" dirty="0">
                <a:solidFill>
                  <a:srgbClr val="E5134B"/>
                </a:solidFill>
              </a:rPr>
              <a:t>WORKING TOGETHER </a:t>
            </a:r>
            <a:r>
              <a:rPr lang="en-GB" sz="1400" i="1" dirty="0">
                <a:solidFill>
                  <a:schemeClr val="tx1"/>
                </a:solidFill>
              </a:rPr>
              <a:t>– </a:t>
            </a:r>
            <a:r>
              <a:rPr lang="en-GB" sz="1400" i="1" dirty="0"/>
              <a:t>It is important that everyone in the team has a chance to politely say what they think, including on what other members have produced.</a:t>
            </a:r>
            <a:endParaRPr lang="en-GB" sz="1400" i="1" dirty="0">
              <a:solidFill>
                <a:schemeClr val="tx1"/>
              </a:solidFill>
            </a:endParaRPr>
          </a:p>
        </p:txBody>
      </p:sp>
      <p:pic>
        <p:nvPicPr>
          <p:cNvPr id="32" name="Picture 6" descr="What do all the recycling symbols in the UK mean? 2021">
            <a:extLst>
              <a:ext uri="{FF2B5EF4-FFF2-40B4-BE49-F238E27FC236}">
                <a16:creationId xmlns:a16="http://schemas.microsoft.com/office/drawing/2014/main" id="{DE0A5D19-A8D5-A765-DBF5-24076398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98" y="1262641"/>
            <a:ext cx="953282" cy="9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B60F9654-D0E1-7C6C-25E8-13172037F861}"/>
              </a:ext>
            </a:extLst>
          </p:cNvPr>
          <p:cNvSpPr txBox="1">
            <a:spLocks/>
          </p:cNvSpPr>
          <p:nvPr/>
        </p:nvSpPr>
        <p:spPr>
          <a:xfrm>
            <a:off x="549959" y="405832"/>
            <a:ext cx="9809017" cy="83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Organising your team – What skills do you need?</a:t>
            </a:r>
          </a:p>
        </p:txBody>
      </p:sp>
    </p:spTree>
    <p:extLst>
      <p:ext uri="{BB962C8B-B14F-4D97-AF65-F5344CB8AC3E}">
        <p14:creationId xmlns:p14="http://schemas.microsoft.com/office/powerpoint/2010/main" val="288317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21" grpId="0"/>
      <p:bldP spid="23" grpId="0"/>
      <p:bldP spid="28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87A218-E07E-7187-97B7-BF068F1E51F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5887" y="1150877"/>
            <a:ext cx="4746691" cy="4006822"/>
          </a:xfrm>
          <a:prstGeom prst="rect">
            <a:avLst/>
          </a:prstGeom>
        </p:spPr>
      </p:pic>
      <p:pic>
        <p:nvPicPr>
          <p:cNvPr id="15" name="Picture 14" descr="A silhouette of a person&#10;&#10;Description automatically generated with low confidence">
            <a:extLst>
              <a:ext uri="{FF2B5EF4-FFF2-40B4-BE49-F238E27FC236}">
                <a16:creationId xmlns:a16="http://schemas.microsoft.com/office/drawing/2014/main" id="{E8BF7957-9B3D-C911-EBB7-3334C3231B5F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49675" y="-2585278"/>
            <a:ext cx="800570" cy="28931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FA3F8A-E17A-9E60-3CC0-3B8A358FBE0F}"/>
              </a:ext>
            </a:extLst>
          </p:cNvPr>
          <p:cNvSpPr/>
          <p:nvPr/>
        </p:nvSpPr>
        <p:spPr>
          <a:xfrm>
            <a:off x="0" y="-7042"/>
            <a:ext cx="1867220" cy="77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84A2AC-8FDE-BEF5-764C-A61CE32D0A76}"/>
              </a:ext>
            </a:extLst>
          </p:cNvPr>
          <p:cNvSpPr txBox="1">
            <a:spLocks/>
          </p:cNvSpPr>
          <p:nvPr/>
        </p:nvSpPr>
        <p:spPr>
          <a:xfrm>
            <a:off x="549960" y="403930"/>
            <a:ext cx="9380621" cy="95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mean by Design Process?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8B8D17F-B178-1E74-98CC-29FFA2EE2340}"/>
              </a:ext>
            </a:extLst>
          </p:cNvPr>
          <p:cNvSpPr txBox="1">
            <a:spLocks/>
          </p:cNvSpPr>
          <p:nvPr/>
        </p:nvSpPr>
        <p:spPr>
          <a:xfrm>
            <a:off x="284784" y="3596502"/>
            <a:ext cx="4199163" cy="12170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It will be easiest for your team if you follow a design process. This is basically a set of steps to make sure you move towards the best solution to a design problem.</a:t>
            </a:r>
          </a:p>
        </p:txBody>
      </p:sp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4C1749CF-3690-C77A-3172-F2CD77FF7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3141" y="5283610"/>
            <a:ext cx="656810" cy="101127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A9061EC-D115-4A92-8511-C5C7C4B24EB7}"/>
              </a:ext>
            </a:extLst>
          </p:cNvPr>
          <p:cNvSpPr txBox="1">
            <a:spLocks/>
          </p:cNvSpPr>
          <p:nvPr/>
        </p:nvSpPr>
        <p:spPr>
          <a:xfrm>
            <a:off x="5436998" y="1963236"/>
            <a:ext cx="3216551" cy="12170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What does my packaging need to do?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What are my packaging options?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How will I test my packaging?</a:t>
            </a:r>
          </a:p>
        </p:txBody>
      </p:sp>
    </p:spTree>
    <p:extLst>
      <p:ext uri="{BB962C8B-B14F-4D97-AF65-F5344CB8AC3E}">
        <p14:creationId xmlns:p14="http://schemas.microsoft.com/office/powerpoint/2010/main" val="24767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556E-7 -0.05 L 5.55556E-7 0.5598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4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2222E-6 1.35802E-6 L 4.72222E-6 -0.725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orme libre : forme 42">
            <a:extLst>
              <a:ext uri="{FF2B5EF4-FFF2-40B4-BE49-F238E27FC236}">
                <a16:creationId xmlns:a16="http://schemas.microsoft.com/office/drawing/2014/main" id="{4C46AFF2-96E2-6696-37FA-9EAE38ED40CD}"/>
              </a:ext>
            </a:extLst>
          </p:cNvPr>
          <p:cNvSpPr/>
          <p:nvPr/>
        </p:nvSpPr>
        <p:spPr>
          <a:xfrm flipV="1">
            <a:off x="2524359" y="-467415"/>
            <a:ext cx="3085816" cy="1270557"/>
          </a:xfrm>
          <a:custGeom>
            <a:avLst/>
            <a:gdLst>
              <a:gd name="connsiteX0" fmla="*/ 0 w 2744385"/>
              <a:gd name="connsiteY0" fmla="*/ 3930972 h 3930972"/>
              <a:gd name="connsiteX1" fmla="*/ 1140251 w 2744385"/>
              <a:gd name="connsiteY1" fmla="*/ 0 h 3930972"/>
              <a:gd name="connsiteX2" fmla="*/ 2744386 w 2744385"/>
              <a:gd name="connsiteY2" fmla="*/ 0 h 3930972"/>
              <a:gd name="connsiteX3" fmla="*/ 1604135 w 2744385"/>
              <a:gd name="connsiteY3" fmla="*/ 3930972 h 3930972"/>
              <a:gd name="connsiteX4" fmla="*/ 0 w 2744385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385" h="3930972">
                <a:moveTo>
                  <a:pt x="0" y="3930972"/>
                </a:moveTo>
                <a:lnTo>
                  <a:pt x="1140251" y="0"/>
                </a:lnTo>
                <a:lnTo>
                  <a:pt x="2744386" y="0"/>
                </a:lnTo>
                <a:lnTo>
                  <a:pt x="1604135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69AF2E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0" name="Forme libre : forme 45">
            <a:extLst>
              <a:ext uri="{FF2B5EF4-FFF2-40B4-BE49-F238E27FC236}">
                <a16:creationId xmlns:a16="http://schemas.microsoft.com/office/drawing/2014/main" id="{8CE86865-A7BF-38C6-453F-5B7F1808C3BE}"/>
              </a:ext>
            </a:extLst>
          </p:cNvPr>
          <p:cNvSpPr/>
          <p:nvPr/>
        </p:nvSpPr>
        <p:spPr>
          <a:xfrm flipV="1">
            <a:off x="4315423" y="-467415"/>
            <a:ext cx="3081382" cy="1270557"/>
          </a:xfrm>
          <a:custGeom>
            <a:avLst/>
            <a:gdLst>
              <a:gd name="connsiteX0" fmla="*/ 0 w 2740441"/>
              <a:gd name="connsiteY0" fmla="*/ 3930972 h 3930972"/>
              <a:gd name="connsiteX1" fmla="*/ 1137484 w 2740441"/>
              <a:gd name="connsiteY1" fmla="*/ 0 h 3930972"/>
              <a:gd name="connsiteX2" fmla="*/ 2740441 w 2740441"/>
              <a:gd name="connsiteY2" fmla="*/ 0 h 3930972"/>
              <a:gd name="connsiteX3" fmla="*/ 1602839 w 2740441"/>
              <a:gd name="connsiteY3" fmla="*/ 3930972 h 3930972"/>
              <a:gd name="connsiteX4" fmla="*/ 0 w 2740441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0441" h="3930972">
                <a:moveTo>
                  <a:pt x="0" y="3930972"/>
                </a:moveTo>
                <a:lnTo>
                  <a:pt x="1137484" y="0"/>
                </a:lnTo>
                <a:lnTo>
                  <a:pt x="2740441" y="0"/>
                </a:lnTo>
                <a:lnTo>
                  <a:pt x="1602839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306631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1" name="Forme libre : forme 86">
            <a:extLst>
              <a:ext uri="{FF2B5EF4-FFF2-40B4-BE49-F238E27FC236}">
                <a16:creationId xmlns:a16="http://schemas.microsoft.com/office/drawing/2014/main" id="{8FDB1934-0B74-EE21-AFCC-3FDC26B716BC}"/>
              </a:ext>
            </a:extLst>
          </p:cNvPr>
          <p:cNvSpPr/>
          <p:nvPr/>
        </p:nvSpPr>
        <p:spPr>
          <a:xfrm flipV="1">
            <a:off x="-1055450" y="-467415"/>
            <a:ext cx="3081382" cy="1270557"/>
          </a:xfrm>
          <a:custGeom>
            <a:avLst/>
            <a:gdLst>
              <a:gd name="connsiteX0" fmla="*/ 0 w 2740441"/>
              <a:gd name="connsiteY0" fmla="*/ 3930972 h 3930972"/>
              <a:gd name="connsiteX1" fmla="*/ 818965 w 2740441"/>
              <a:gd name="connsiteY1" fmla="*/ 0 h 3930972"/>
              <a:gd name="connsiteX2" fmla="*/ 2740441 w 2740441"/>
              <a:gd name="connsiteY2" fmla="*/ 0 h 3930972"/>
              <a:gd name="connsiteX3" fmla="*/ 1602898 w 2740441"/>
              <a:gd name="connsiteY3" fmla="*/ 3930972 h 3930972"/>
              <a:gd name="connsiteX4" fmla="*/ 0 w 2740441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0441" h="3930972">
                <a:moveTo>
                  <a:pt x="0" y="3930972"/>
                </a:moveTo>
                <a:lnTo>
                  <a:pt x="818965" y="0"/>
                </a:lnTo>
                <a:lnTo>
                  <a:pt x="2740441" y="0"/>
                </a:lnTo>
                <a:lnTo>
                  <a:pt x="1602898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BB1540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2" name="Forme libre : forme 87">
            <a:extLst>
              <a:ext uri="{FF2B5EF4-FFF2-40B4-BE49-F238E27FC236}">
                <a16:creationId xmlns:a16="http://schemas.microsoft.com/office/drawing/2014/main" id="{1BD21CA8-3B89-88D9-C080-B5EF6A8E7F7A}"/>
              </a:ext>
            </a:extLst>
          </p:cNvPr>
          <p:cNvSpPr/>
          <p:nvPr/>
        </p:nvSpPr>
        <p:spPr>
          <a:xfrm flipV="1">
            <a:off x="733363" y="-467415"/>
            <a:ext cx="3085816" cy="1270557"/>
          </a:xfrm>
          <a:custGeom>
            <a:avLst/>
            <a:gdLst>
              <a:gd name="connsiteX0" fmla="*/ 0 w 2744385"/>
              <a:gd name="connsiteY0" fmla="*/ 3930972 h 3930972"/>
              <a:gd name="connsiteX1" fmla="*/ 1140251 w 2744385"/>
              <a:gd name="connsiteY1" fmla="*/ 0 h 3930972"/>
              <a:gd name="connsiteX2" fmla="*/ 2744386 w 2744385"/>
              <a:gd name="connsiteY2" fmla="*/ 0 h 3930972"/>
              <a:gd name="connsiteX3" fmla="*/ 1604135 w 2744385"/>
              <a:gd name="connsiteY3" fmla="*/ 3930972 h 3930972"/>
              <a:gd name="connsiteX4" fmla="*/ 0 w 2744385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385" h="3930972">
                <a:moveTo>
                  <a:pt x="0" y="3930972"/>
                </a:moveTo>
                <a:lnTo>
                  <a:pt x="1140251" y="0"/>
                </a:lnTo>
                <a:lnTo>
                  <a:pt x="2744386" y="0"/>
                </a:lnTo>
                <a:lnTo>
                  <a:pt x="1604135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E72C5C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Forme libre : forme 90">
            <a:extLst>
              <a:ext uri="{FF2B5EF4-FFF2-40B4-BE49-F238E27FC236}">
                <a16:creationId xmlns:a16="http://schemas.microsoft.com/office/drawing/2014/main" id="{A5C6FE55-7A8B-206E-BE73-F6845D0E4566}"/>
              </a:ext>
            </a:extLst>
          </p:cNvPr>
          <p:cNvSpPr/>
          <p:nvPr/>
        </p:nvSpPr>
        <p:spPr>
          <a:xfrm flipV="1">
            <a:off x="6101982" y="-467415"/>
            <a:ext cx="4275776" cy="1270557"/>
          </a:xfrm>
          <a:custGeom>
            <a:avLst/>
            <a:gdLst>
              <a:gd name="connsiteX0" fmla="*/ 0 w 3802681"/>
              <a:gd name="connsiteY0" fmla="*/ 3930972 h 3930972"/>
              <a:gd name="connsiteX1" fmla="*/ 1140251 w 3802681"/>
              <a:gd name="connsiteY1" fmla="*/ 0 h 3930972"/>
              <a:gd name="connsiteX2" fmla="*/ 3802682 w 3802681"/>
              <a:gd name="connsiteY2" fmla="*/ 0 h 3930972"/>
              <a:gd name="connsiteX3" fmla="*/ 2665139 w 3802681"/>
              <a:gd name="connsiteY3" fmla="*/ 3930972 h 3930972"/>
              <a:gd name="connsiteX4" fmla="*/ 0 w 3802681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2681" h="3930972">
                <a:moveTo>
                  <a:pt x="0" y="3930972"/>
                </a:moveTo>
                <a:lnTo>
                  <a:pt x="1140251" y="0"/>
                </a:lnTo>
                <a:lnTo>
                  <a:pt x="3802682" y="0"/>
                </a:lnTo>
                <a:lnTo>
                  <a:pt x="2665139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53B8E9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3706C98-6EDB-1238-09BD-8212A6FD12BC}"/>
              </a:ext>
            </a:extLst>
          </p:cNvPr>
          <p:cNvSpPr/>
          <p:nvPr/>
        </p:nvSpPr>
        <p:spPr>
          <a:xfrm>
            <a:off x="-890862" y="-763059"/>
            <a:ext cx="11080659" cy="747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orme libre : forme 42">
            <a:extLst>
              <a:ext uri="{FF2B5EF4-FFF2-40B4-BE49-F238E27FC236}">
                <a16:creationId xmlns:a16="http://schemas.microsoft.com/office/drawing/2014/main" id="{A44604E2-0DCE-7DD4-B3D6-EB01AB9FEE28}"/>
              </a:ext>
            </a:extLst>
          </p:cNvPr>
          <p:cNvSpPr/>
          <p:nvPr/>
        </p:nvSpPr>
        <p:spPr>
          <a:xfrm>
            <a:off x="2506659" y="3583507"/>
            <a:ext cx="3085816" cy="1960709"/>
          </a:xfrm>
          <a:custGeom>
            <a:avLst/>
            <a:gdLst>
              <a:gd name="connsiteX0" fmla="*/ 0 w 2744385"/>
              <a:gd name="connsiteY0" fmla="*/ 3930972 h 3930972"/>
              <a:gd name="connsiteX1" fmla="*/ 1140251 w 2744385"/>
              <a:gd name="connsiteY1" fmla="*/ 0 h 3930972"/>
              <a:gd name="connsiteX2" fmla="*/ 2744386 w 2744385"/>
              <a:gd name="connsiteY2" fmla="*/ 0 h 3930972"/>
              <a:gd name="connsiteX3" fmla="*/ 1604135 w 2744385"/>
              <a:gd name="connsiteY3" fmla="*/ 3930972 h 3930972"/>
              <a:gd name="connsiteX4" fmla="*/ 0 w 2744385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385" h="3930972">
                <a:moveTo>
                  <a:pt x="0" y="3930972"/>
                </a:moveTo>
                <a:lnTo>
                  <a:pt x="1140251" y="0"/>
                </a:lnTo>
                <a:lnTo>
                  <a:pt x="2744386" y="0"/>
                </a:lnTo>
                <a:lnTo>
                  <a:pt x="1604135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69AF2E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0" name="Forme libre : forme 45">
            <a:extLst>
              <a:ext uri="{FF2B5EF4-FFF2-40B4-BE49-F238E27FC236}">
                <a16:creationId xmlns:a16="http://schemas.microsoft.com/office/drawing/2014/main" id="{7C714A01-89EB-B8DD-FD49-86C4DB19E403}"/>
              </a:ext>
            </a:extLst>
          </p:cNvPr>
          <p:cNvSpPr/>
          <p:nvPr/>
        </p:nvSpPr>
        <p:spPr>
          <a:xfrm>
            <a:off x="4297723" y="3583507"/>
            <a:ext cx="3081382" cy="1960709"/>
          </a:xfrm>
          <a:custGeom>
            <a:avLst/>
            <a:gdLst>
              <a:gd name="connsiteX0" fmla="*/ 0 w 2740441"/>
              <a:gd name="connsiteY0" fmla="*/ 3930972 h 3930972"/>
              <a:gd name="connsiteX1" fmla="*/ 1137484 w 2740441"/>
              <a:gd name="connsiteY1" fmla="*/ 0 h 3930972"/>
              <a:gd name="connsiteX2" fmla="*/ 2740441 w 2740441"/>
              <a:gd name="connsiteY2" fmla="*/ 0 h 3930972"/>
              <a:gd name="connsiteX3" fmla="*/ 1602839 w 2740441"/>
              <a:gd name="connsiteY3" fmla="*/ 3930972 h 3930972"/>
              <a:gd name="connsiteX4" fmla="*/ 0 w 2740441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0441" h="3930972">
                <a:moveTo>
                  <a:pt x="0" y="3930972"/>
                </a:moveTo>
                <a:lnTo>
                  <a:pt x="1137484" y="0"/>
                </a:lnTo>
                <a:lnTo>
                  <a:pt x="2740441" y="0"/>
                </a:lnTo>
                <a:lnTo>
                  <a:pt x="1602839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306631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" name="Forme libre : forme 86">
            <a:extLst>
              <a:ext uri="{FF2B5EF4-FFF2-40B4-BE49-F238E27FC236}">
                <a16:creationId xmlns:a16="http://schemas.microsoft.com/office/drawing/2014/main" id="{A2CEDD62-9BC0-0876-B621-246BEF1DFF56}"/>
              </a:ext>
            </a:extLst>
          </p:cNvPr>
          <p:cNvSpPr/>
          <p:nvPr/>
        </p:nvSpPr>
        <p:spPr>
          <a:xfrm>
            <a:off x="-1048765" y="3583507"/>
            <a:ext cx="3081382" cy="1960709"/>
          </a:xfrm>
          <a:custGeom>
            <a:avLst/>
            <a:gdLst>
              <a:gd name="connsiteX0" fmla="*/ 0 w 2740441"/>
              <a:gd name="connsiteY0" fmla="*/ 3930972 h 3930972"/>
              <a:gd name="connsiteX1" fmla="*/ 818965 w 2740441"/>
              <a:gd name="connsiteY1" fmla="*/ 0 h 3930972"/>
              <a:gd name="connsiteX2" fmla="*/ 2740441 w 2740441"/>
              <a:gd name="connsiteY2" fmla="*/ 0 h 3930972"/>
              <a:gd name="connsiteX3" fmla="*/ 1602898 w 2740441"/>
              <a:gd name="connsiteY3" fmla="*/ 3930972 h 3930972"/>
              <a:gd name="connsiteX4" fmla="*/ 0 w 2740441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0441" h="3930972">
                <a:moveTo>
                  <a:pt x="0" y="3930972"/>
                </a:moveTo>
                <a:lnTo>
                  <a:pt x="818965" y="0"/>
                </a:lnTo>
                <a:lnTo>
                  <a:pt x="2740441" y="0"/>
                </a:lnTo>
                <a:lnTo>
                  <a:pt x="1602898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BB1540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" name="Forme libre : forme 87">
            <a:extLst>
              <a:ext uri="{FF2B5EF4-FFF2-40B4-BE49-F238E27FC236}">
                <a16:creationId xmlns:a16="http://schemas.microsoft.com/office/drawing/2014/main" id="{58F8449E-64FA-269E-DB44-58127226ABFC}"/>
              </a:ext>
            </a:extLst>
          </p:cNvPr>
          <p:cNvSpPr/>
          <p:nvPr/>
        </p:nvSpPr>
        <p:spPr>
          <a:xfrm>
            <a:off x="715663" y="3583507"/>
            <a:ext cx="3085816" cy="1960709"/>
          </a:xfrm>
          <a:custGeom>
            <a:avLst/>
            <a:gdLst>
              <a:gd name="connsiteX0" fmla="*/ 0 w 2744385"/>
              <a:gd name="connsiteY0" fmla="*/ 3930972 h 3930972"/>
              <a:gd name="connsiteX1" fmla="*/ 1140251 w 2744385"/>
              <a:gd name="connsiteY1" fmla="*/ 0 h 3930972"/>
              <a:gd name="connsiteX2" fmla="*/ 2744386 w 2744385"/>
              <a:gd name="connsiteY2" fmla="*/ 0 h 3930972"/>
              <a:gd name="connsiteX3" fmla="*/ 1604135 w 2744385"/>
              <a:gd name="connsiteY3" fmla="*/ 3930972 h 3930972"/>
              <a:gd name="connsiteX4" fmla="*/ 0 w 2744385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385" h="3930972">
                <a:moveTo>
                  <a:pt x="0" y="3930972"/>
                </a:moveTo>
                <a:lnTo>
                  <a:pt x="1140251" y="0"/>
                </a:lnTo>
                <a:lnTo>
                  <a:pt x="2744386" y="0"/>
                </a:lnTo>
                <a:lnTo>
                  <a:pt x="1604135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E72C5C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3" name="Forme libre : forme 90">
            <a:extLst>
              <a:ext uri="{FF2B5EF4-FFF2-40B4-BE49-F238E27FC236}">
                <a16:creationId xmlns:a16="http://schemas.microsoft.com/office/drawing/2014/main" id="{802F3D2D-3950-6C05-80B7-5E614D1CFBC9}"/>
              </a:ext>
            </a:extLst>
          </p:cNvPr>
          <p:cNvSpPr/>
          <p:nvPr/>
        </p:nvSpPr>
        <p:spPr>
          <a:xfrm>
            <a:off x="6084282" y="3583507"/>
            <a:ext cx="4275776" cy="1960709"/>
          </a:xfrm>
          <a:custGeom>
            <a:avLst/>
            <a:gdLst>
              <a:gd name="connsiteX0" fmla="*/ 0 w 3802681"/>
              <a:gd name="connsiteY0" fmla="*/ 3930972 h 3930972"/>
              <a:gd name="connsiteX1" fmla="*/ 1140251 w 3802681"/>
              <a:gd name="connsiteY1" fmla="*/ 0 h 3930972"/>
              <a:gd name="connsiteX2" fmla="*/ 3802682 w 3802681"/>
              <a:gd name="connsiteY2" fmla="*/ 0 h 3930972"/>
              <a:gd name="connsiteX3" fmla="*/ 2665139 w 3802681"/>
              <a:gd name="connsiteY3" fmla="*/ 3930972 h 3930972"/>
              <a:gd name="connsiteX4" fmla="*/ 0 w 3802681"/>
              <a:gd name="connsiteY4" fmla="*/ 3930972 h 3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2681" h="3930972">
                <a:moveTo>
                  <a:pt x="0" y="3930972"/>
                </a:moveTo>
                <a:lnTo>
                  <a:pt x="1140251" y="0"/>
                </a:lnTo>
                <a:lnTo>
                  <a:pt x="3802682" y="0"/>
                </a:lnTo>
                <a:lnTo>
                  <a:pt x="2665139" y="3930972"/>
                </a:lnTo>
                <a:lnTo>
                  <a:pt x="0" y="3930972"/>
                </a:lnTo>
                <a:close/>
              </a:path>
            </a:pathLst>
          </a:custGeom>
          <a:solidFill>
            <a:srgbClr val="53B8E9"/>
          </a:solidFill>
          <a:ln w="5886" cap="flat">
            <a:noFill/>
            <a:prstDash val="solid"/>
            <a:miter/>
          </a:ln>
        </p:spPr>
        <p:txBody>
          <a:bodyPr rtlCol="0" anchor="ctr"/>
          <a:lstStyle/>
          <a:p>
            <a:pPr defTabSz="293248"/>
            <a:endParaRPr lang="fr-FR" sz="115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0A2E5BF0-FA6A-C45D-1575-3ECB28EC6CE5}"/>
              </a:ext>
            </a:extLst>
          </p:cNvPr>
          <p:cNvSpPr txBox="1">
            <a:spLocks/>
          </p:cNvSpPr>
          <p:nvPr/>
        </p:nvSpPr>
        <p:spPr>
          <a:xfrm>
            <a:off x="1701658" y="58309"/>
            <a:ext cx="9380621" cy="95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chart</a:t>
            </a:r>
          </a:p>
        </p:txBody>
      </p:sp>
      <p:pic>
        <p:nvPicPr>
          <p:cNvPr id="55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F1CFD5FE-C8A2-56BB-9B04-D24659354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2" y="1083479"/>
            <a:ext cx="1457109" cy="1092298"/>
          </a:xfrm>
          <a:prstGeom prst="rect">
            <a:avLst/>
          </a:prstGeom>
        </p:spPr>
      </p:pic>
      <p:sp>
        <p:nvSpPr>
          <p:cNvPr id="56" name="ZoneTexte 18">
            <a:extLst>
              <a:ext uri="{FF2B5EF4-FFF2-40B4-BE49-F238E27FC236}">
                <a16:creationId xmlns:a16="http://schemas.microsoft.com/office/drawing/2014/main" id="{6253D4DD-10FD-AB9A-D49C-DE7E38657F05}"/>
              </a:ext>
            </a:extLst>
          </p:cNvPr>
          <p:cNvSpPr txBox="1"/>
          <p:nvPr/>
        </p:nvSpPr>
        <p:spPr>
          <a:xfrm>
            <a:off x="334302" y="2176592"/>
            <a:ext cx="115985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48"/>
            <a:r>
              <a:rPr lang="fr-FR" sz="1155" dirty="0">
                <a:solidFill>
                  <a:srgbClr val="BB1540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PACKAGING BRIEF</a:t>
            </a:r>
          </a:p>
          <a:p>
            <a:pPr defTabSz="293248"/>
            <a:r>
              <a:rPr lang="fr-FR" sz="1155" dirty="0">
                <a:solidFill>
                  <a:srgbClr val="BB1540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FROM BAYER</a:t>
            </a:r>
          </a:p>
        </p:txBody>
      </p:sp>
      <p:sp>
        <p:nvSpPr>
          <p:cNvPr id="57" name="ZoneTexte 35">
            <a:extLst>
              <a:ext uri="{FF2B5EF4-FFF2-40B4-BE49-F238E27FC236}">
                <a16:creationId xmlns:a16="http://schemas.microsoft.com/office/drawing/2014/main" id="{44729E94-480B-8AA8-D19F-BBD5E80DBD5A}"/>
              </a:ext>
            </a:extLst>
          </p:cNvPr>
          <p:cNvSpPr txBox="1"/>
          <p:nvPr/>
        </p:nvSpPr>
        <p:spPr>
          <a:xfrm>
            <a:off x="3819722" y="817256"/>
            <a:ext cx="1752786" cy="272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48">
              <a:spcBef>
                <a:spcPts val="385"/>
              </a:spcBef>
              <a:spcAft>
                <a:spcPts val="385"/>
              </a:spcAft>
            </a:pPr>
            <a:r>
              <a:rPr lang="fr-FR" sz="962" dirty="0">
                <a:solidFill>
                  <a:srgbClr val="69AF2E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INTRODUCTION OF THE PACKAGING TERMINOLOGY AND THE 4 R’S.</a:t>
            </a:r>
          </a:p>
          <a:p>
            <a:pPr algn="ctr" defTabSz="293248">
              <a:spcBef>
                <a:spcPts val="385"/>
              </a:spcBef>
              <a:spcAft>
                <a:spcPts val="385"/>
              </a:spcAft>
            </a:pPr>
            <a:r>
              <a:rPr lang="fr-FR" sz="962" dirty="0">
                <a:solidFill>
                  <a:srgbClr val="69AF2E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PURPOSE OF THE PACKAGING (VIDEO)</a:t>
            </a:r>
          </a:p>
          <a:p>
            <a:pPr algn="ctr" defTabSz="293248">
              <a:spcBef>
                <a:spcPts val="385"/>
              </a:spcBef>
              <a:spcAft>
                <a:spcPts val="385"/>
              </a:spcAft>
            </a:pPr>
            <a:r>
              <a:rPr lang="fr-FR" sz="962" dirty="0">
                <a:solidFill>
                  <a:srgbClr val="69AF2E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AUDIT OF THE COLLECTED PACKAGINGS ALONG WITH THE 4 R’S CRITERIAS</a:t>
            </a:r>
          </a:p>
          <a:p>
            <a:pPr algn="ctr" defTabSz="293248">
              <a:spcBef>
                <a:spcPts val="385"/>
              </a:spcBef>
              <a:spcAft>
                <a:spcPts val="385"/>
              </a:spcAft>
            </a:pPr>
            <a:r>
              <a:rPr lang="fr-FR" sz="962" dirty="0">
                <a:solidFill>
                  <a:srgbClr val="69AF2E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EXPERIMENTATION RESULTS AND SHARE LEARNINGS</a:t>
            </a:r>
          </a:p>
          <a:p>
            <a:pPr algn="ctr" defTabSz="293248">
              <a:spcBef>
                <a:spcPts val="385"/>
              </a:spcBef>
              <a:spcAft>
                <a:spcPts val="385"/>
              </a:spcAft>
            </a:pPr>
            <a:r>
              <a:rPr lang="fr-FR" sz="962" dirty="0">
                <a:solidFill>
                  <a:srgbClr val="69AF2E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ADVISE ON SET UP OF PROJECT GROUPS TO DESIGN PACKAGING FOR A NEW BEROCCA PRODUCT.</a:t>
            </a:r>
          </a:p>
        </p:txBody>
      </p:sp>
      <p:sp>
        <p:nvSpPr>
          <p:cNvPr id="58" name="ZoneTexte 37">
            <a:extLst>
              <a:ext uri="{FF2B5EF4-FFF2-40B4-BE49-F238E27FC236}">
                <a16:creationId xmlns:a16="http://schemas.microsoft.com/office/drawing/2014/main" id="{C27CDE04-A2E7-082F-EEC9-8970040C6B54}"/>
              </a:ext>
            </a:extLst>
          </p:cNvPr>
          <p:cNvSpPr txBox="1"/>
          <p:nvPr/>
        </p:nvSpPr>
        <p:spPr>
          <a:xfrm>
            <a:off x="2128753" y="1663943"/>
            <a:ext cx="1621013" cy="1079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48"/>
            <a:r>
              <a:rPr lang="fr-FR" sz="1155" dirty="0">
                <a:solidFill>
                  <a:srgbClr val="E72C5C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STORE VISITS</a:t>
            </a:r>
          </a:p>
          <a:p>
            <a:pPr algn="ctr" defTabSz="293248"/>
            <a:endParaRPr lang="fr-FR" sz="1155" dirty="0">
              <a:solidFill>
                <a:srgbClr val="E72C5C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algn="ctr" defTabSz="293248"/>
            <a:endParaRPr lang="fr-FR" sz="1155" dirty="0">
              <a:solidFill>
                <a:srgbClr val="E72C5C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algn="ctr" defTabSz="293248"/>
            <a:r>
              <a:rPr lang="fr-FR" sz="1155" dirty="0">
                <a:solidFill>
                  <a:srgbClr val="E72C5C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EXPERIMENTATIONS </a:t>
            </a:r>
            <a:r>
              <a:rPr lang="fr-FR" sz="898" dirty="0">
                <a:solidFill>
                  <a:srgbClr val="E72C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Packaging </a:t>
            </a:r>
            <a:r>
              <a:rPr lang="en-US" sz="898" dirty="0">
                <a:solidFill>
                  <a:srgbClr val="E72C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degradation</a:t>
            </a:r>
            <a:r>
              <a:rPr lang="fr-FR" sz="898" dirty="0">
                <a:solidFill>
                  <a:srgbClr val="E72C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 defTabSz="293248"/>
            <a:r>
              <a:rPr lang="fr-FR" sz="898" dirty="0">
                <a:solidFill>
                  <a:srgbClr val="E72C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Packaging shelf-life</a:t>
            </a:r>
            <a:endParaRPr lang="fr-FR" sz="1155" dirty="0">
              <a:solidFill>
                <a:srgbClr val="E72C5C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  <p:sp>
        <p:nvSpPr>
          <p:cNvPr id="59" name="ZoneTexte 40">
            <a:extLst>
              <a:ext uri="{FF2B5EF4-FFF2-40B4-BE49-F238E27FC236}">
                <a16:creationId xmlns:a16="http://schemas.microsoft.com/office/drawing/2014/main" id="{D3AF5126-D92D-3292-3954-B2E5AB236FB6}"/>
              </a:ext>
            </a:extLst>
          </p:cNvPr>
          <p:cNvSpPr txBox="1"/>
          <p:nvPr/>
        </p:nvSpPr>
        <p:spPr>
          <a:xfrm>
            <a:off x="7635014" y="1503331"/>
            <a:ext cx="1328441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48"/>
            <a:r>
              <a:rPr lang="fr-FR" sz="1155" dirty="0">
                <a:solidFill>
                  <a:srgbClr val="53B8E9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FULL CONCEPT PRESENTED</a:t>
            </a:r>
          </a:p>
        </p:txBody>
      </p:sp>
      <p:cxnSp>
        <p:nvCxnSpPr>
          <p:cNvPr id="60" name="Connecteur droit avec flèche 54">
            <a:extLst>
              <a:ext uri="{FF2B5EF4-FFF2-40B4-BE49-F238E27FC236}">
                <a16:creationId xmlns:a16="http://schemas.microsoft.com/office/drawing/2014/main" id="{01D6A4BE-495B-708A-A6B7-C777A7A35CC8}"/>
              </a:ext>
            </a:extLst>
          </p:cNvPr>
          <p:cNvCxnSpPr>
            <a:cxnSpLocks/>
          </p:cNvCxnSpPr>
          <p:nvPr/>
        </p:nvCxnSpPr>
        <p:spPr>
          <a:xfrm>
            <a:off x="1494161" y="2063587"/>
            <a:ext cx="671740" cy="0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" descr="Bayer - PYX4">
            <a:extLst>
              <a:ext uri="{FF2B5EF4-FFF2-40B4-BE49-F238E27FC236}">
                <a16:creationId xmlns:a16="http://schemas.microsoft.com/office/drawing/2014/main" id="{4AF5EBF0-547A-7754-8487-F00DC73F7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29" y="1920924"/>
            <a:ext cx="616485" cy="6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mage 5">
            <a:extLst>
              <a:ext uri="{FF2B5EF4-FFF2-40B4-BE49-F238E27FC236}">
                <a16:creationId xmlns:a16="http://schemas.microsoft.com/office/drawing/2014/main" id="{1E1E4D36-564E-1FE6-F418-9E20AF881DB2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6376460" y="808943"/>
            <a:ext cx="594329" cy="602820"/>
          </a:xfrm>
          <a:prstGeom prst="rect">
            <a:avLst/>
          </a:prstGeom>
        </p:spPr>
      </p:pic>
      <p:pic>
        <p:nvPicPr>
          <p:cNvPr id="63" name="Image 14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53C001F5-8E07-A3DF-32F8-EE9A97284B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10025" r="5068" b="6720"/>
          <a:stretch/>
        </p:blipFill>
        <p:spPr>
          <a:xfrm>
            <a:off x="6227991" y="2712569"/>
            <a:ext cx="1168814" cy="907494"/>
          </a:xfrm>
          <a:prstGeom prst="rect">
            <a:avLst/>
          </a:prstGeom>
        </p:spPr>
      </p:pic>
      <p:sp>
        <p:nvSpPr>
          <p:cNvPr id="64" name="ZoneTexte 39">
            <a:extLst>
              <a:ext uri="{FF2B5EF4-FFF2-40B4-BE49-F238E27FC236}">
                <a16:creationId xmlns:a16="http://schemas.microsoft.com/office/drawing/2014/main" id="{DEBA468D-DF88-4F85-C982-6192944617CD}"/>
              </a:ext>
            </a:extLst>
          </p:cNvPr>
          <p:cNvSpPr txBox="1"/>
          <p:nvPr/>
        </p:nvSpPr>
        <p:spPr>
          <a:xfrm>
            <a:off x="6056979" y="1415451"/>
            <a:ext cx="1233292" cy="1336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48"/>
            <a:r>
              <a:rPr lang="fr-FR" sz="1155" dirty="0">
                <a:solidFill>
                  <a:srgbClr val="30663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IDEAS GENERATION</a:t>
            </a:r>
          </a:p>
          <a:p>
            <a:pPr marL="183280" indent="-183280" algn="ctr" defTabSz="293248">
              <a:buFontTx/>
              <a:buChar char="-"/>
            </a:pPr>
            <a:endParaRPr lang="fr-FR" sz="1155" dirty="0">
              <a:solidFill>
                <a:srgbClr val="306631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algn="ctr" defTabSz="293248"/>
            <a:r>
              <a:rPr lang="fr-FR" sz="1155" dirty="0">
                <a:solidFill>
                  <a:srgbClr val="30663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DRAWINGS </a:t>
            </a:r>
            <a:br>
              <a:rPr lang="fr-FR" sz="1155" dirty="0">
                <a:solidFill>
                  <a:srgbClr val="30663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fr-FR" sz="1155" dirty="0">
                <a:solidFill>
                  <a:srgbClr val="30663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&amp; DESIGN</a:t>
            </a:r>
          </a:p>
          <a:p>
            <a:pPr marL="183280" indent="-183280" algn="ctr" defTabSz="293248">
              <a:buFontTx/>
              <a:buChar char="-"/>
            </a:pPr>
            <a:endParaRPr lang="fr-FR" sz="1155" dirty="0">
              <a:solidFill>
                <a:srgbClr val="306631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algn="ctr" defTabSz="293248"/>
            <a:r>
              <a:rPr lang="fr-FR" sz="1155" dirty="0">
                <a:solidFill>
                  <a:srgbClr val="30663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PROTOTYPING</a:t>
            </a:r>
          </a:p>
        </p:txBody>
      </p:sp>
      <p:cxnSp>
        <p:nvCxnSpPr>
          <p:cNvPr id="65" name="Connecteur droit avec flèche 49">
            <a:extLst>
              <a:ext uri="{FF2B5EF4-FFF2-40B4-BE49-F238E27FC236}">
                <a16:creationId xmlns:a16="http://schemas.microsoft.com/office/drawing/2014/main" id="{D28D4803-4DA9-3BF3-D06E-B6A836A25E40}"/>
              </a:ext>
            </a:extLst>
          </p:cNvPr>
          <p:cNvCxnSpPr>
            <a:cxnSpLocks/>
          </p:cNvCxnSpPr>
          <p:nvPr/>
        </p:nvCxnSpPr>
        <p:spPr>
          <a:xfrm>
            <a:off x="3196403" y="2063587"/>
            <a:ext cx="671740" cy="0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51">
            <a:extLst>
              <a:ext uri="{FF2B5EF4-FFF2-40B4-BE49-F238E27FC236}">
                <a16:creationId xmlns:a16="http://schemas.microsoft.com/office/drawing/2014/main" id="{1CE5FE4D-0A0C-FD8F-8D19-008898D92964}"/>
              </a:ext>
            </a:extLst>
          </p:cNvPr>
          <p:cNvCxnSpPr>
            <a:cxnSpLocks/>
          </p:cNvCxnSpPr>
          <p:nvPr/>
        </p:nvCxnSpPr>
        <p:spPr>
          <a:xfrm>
            <a:off x="7270971" y="2063587"/>
            <a:ext cx="671740" cy="0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52">
            <a:extLst>
              <a:ext uri="{FF2B5EF4-FFF2-40B4-BE49-F238E27FC236}">
                <a16:creationId xmlns:a16="http://schemas.microsoft.com/office/drawing/2014/main" id="{C6878FAE-3670-AD50-18BC-2A8475099768}"/>
              </a:ext>
            </a:extLst>
          </p:cNvPr>
          <p:cNvCxnSpPr>
            <a:cxnSpLocks/>
          </p:cNvCxnSpPr>
          <p:nvPr/>
        </p:nvCxnSpPr>
        <p:spPr>
          <a:xfrm>
            <a:off x="5524087" y="2063587"/>
            <a:ext cx="671740" cy="0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Image 3">
            <a:extLst>
              <a:ext uri="{FF2B5EF4-FFF2-40B4-BE49-F238E27FC236}">
                <a16:creationId xmlns:a16="http://schemas.microsoft.com/office/drawing/2014/main" id="{C379597A-310B-568D-3000-94B2F8DE1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49" y="2744455"/>
            <a:ext cx="1201129" cy="848150"/>
          </a:xfrm>
          <a:prstGeom prst="rect">
            <a:avLst/>
          </a:prstGeom>
        </p:spPr>
      </p:pic>
      <p:pic>
        <p:nvPicPr>
          <p:cNvPr id="69" name="Image 7" descr="Une image contenant texte, sport athlétique&#10;&#10;Description générée automatiquement">
            <a:extLst>
              <a:ext uri="{FF2B5EF4-FFF2-40B4-BE49-F238E27FC236}">
                <a16:creationId xmlns:a16="http://schemas.microsoft.com/office/drawing/2014/main" id="{048111D9-7660-7D89-2718-6084187C85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51" y="822388"/>
            <a:ext cx="1256826" cy="855783"/>
          </a:xfrm>
          <a:prstGeom prst="rect">
            <a:avLst/>
          </a:prstGeom>
        </p:spPr>
      </p:pic>
      <p:sp>
        <p:nvSpPr>
          <p:cNvPr id="74" name="Ellipse 11">
            <a:extLst>
              <a:ext uri="{FF2B5EF4-FFF2-40B4-BE49-F238E27FC236}">
                <a16:creationId xmlns:a16="http://schemas.microsoft.com/office/drawing/2014/main" id="{EFEB011B-9410-10CB-9F46-8B5883B322DF}"/>
              </a:ext>
            </a:extLst>
          </p:cNvPr>
          <p:cNvSpPr/>
          <p:nvPr/>
        </p:nvSpPr>
        <p:spPr>
          <a:xfrm>
            <a:off x="687382" y="3619281"/>
            <a:ext cx="281781" cy="281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3248"/>
            <a:r>
              <a:rPr lang="fr-FR" sz="1796" b="1" dirty="0">
                <a:solidFill>
                  <a:srgbClr val="BB143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75" name="Ellipse 23">
            <a:extLst>
              <a:ext uri="{FF2B5EF4-FFF2-40B4-BE49-F238E27FC236}">
                <a16:creationId xmlns:a16="http://schemas.microsoft.com/office/drawing/2014/main" id="{9AB66CC3-E3F6-0D79-05DB-392BD47DC6C6}"/>
              </a:ext>
            </a:extLst>
          </p:cNvPr>
          <p:cNvSpPr/>
          <p:nvPr/>
        </p:nvSpPr>
        <p:spPr>
          <a:xfrm>
            <a:off x="2603399" y="3619281"/>
            <a:ext cx="281781" cy="281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3248"/>
            <a:r>
              <a:rPr lang="fr-FR" sz="1796" b="1" dirty="0">
                <a:solidFill>
                  <a:srgbClr val="E82C5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76" name="Ellipse 24">
            <a:extLst>
              <a:ext uri="{FF2B5EF4-FFF2-40B4-BE49-F238E27FC236}">
                <a16:creationId xmlns:a16="http://schemas.microsoft.com/office/drawing/2014/main" id="{884E7CBF-9247-E83F-45F6-28C26F613821}"/>
              </a:ext>
            </a:extLst>
          </p:cNvPr>
          <p:cNvSpPr/>
          <p:nvPr/>
        </p:nvSpPr>
        <p:spPr>
          <a:xfrm>
            <a:off x="4367687" y="3619281"/>
            <a:ext cx="281781" cy="281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3248"/>
            <a:r>
              <a:rPr lang="fr-FR" sz="1796" b="1" dirty="0">
                <a:solidFill>
                  <a:srgbClr val="69AF2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77" name="Ellipse 25">
            <a:extLst>
              <a:ext uri="{FF2B5EF4-FFF2-40B4-BE49-F238E27FC236}">
                <a16:creationId xmlns:a16="http://schemas.microsoft.com/office/drawing/2014/main" id="{6EFB0CBC-76DB-3E3E-55A4-663406E69F40}"/>
              </a:ext>
            </a:extLst>
          </p:cNvPr>
          <p:cNvSpPr/>
          <p:nvPr/>
        </p:nvSpPr>
        <p:spPr>
          <a:xfrm>
            <a:off x="6167946" y="3619281"/>
            <a:ext cx="281781" cy="281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3248"/>
            <a:r>
              <a:rPr lang="fr-FR" sz="1796" b="1" dirty="0">
                <a:solidFill>
                  <a:srgbClr val="30653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94" name="ZoneTexte 94">
            <a:extLst>
              <a:ext uri="{FF2B5EF4-FFF2-40B4-BE49-F238E27FC236}">
                <a16:creationId xmlns:a16="http://schemas.microsoft.com/office/drawing/2014/main" id="{8B9AD582-CD19-A1BE-A9A6-196BF7C82EA8}"/>
              </a:ext>
            </a:extLst>
          </p:cNvPr>
          <p:cNvSpPr txBox="1"/>
          <p:nvPr/>
        </p:nvSpPr>
        <p:spPr>
          <a:xfrm>
            <a:off x="141509" y="3910059"/>
            <a:ext cx="1337226" cy="566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93248"/>
            <a:r>
              <a:rPr lang="fr-FR" sz="153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</a:t>
            </a:r>
          </a:p>
          <a:p>
            <a:pPr defTabSz="293248"/>
            <a:r>
              <a:rPr lang="fr-FR" sz="153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NEEDS</a:t>
            </a:r>
          </a:p>
        </p:txBody>
      </p:sp>
      <p:sp>
        <p:nvSpPr>
          <p:cNvPr id="95" name="ZoneTexte 95">
            <a:extLst>
              <a:ext uri="{FF2B5EF4-FFF2-40B4-BE49-F238E27FC236}">
                <a16:creationId xmlns:a16="http://schemas.microsoft.com/office/drawing/2014/main" id="{0AF9EEB7-FB79-BB3B-6E11-ECD96FB4A676}"/>
              </a:ext>
            </a:extLst>
          </p:cNvPr>
          <p:cNvSpPr txBox="1"/>
          <p:nvPr/>
        </p:nvSpPr>
        <p:spPr>
          <a:xfrm>
            <a:off x="1727143" y="3910059"/>
            <a:ext cx="1595117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293248"/>
            <a:r>
              <a:rPr lang="fr-FR" sz="153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EXPLORATION</a:t>
            </a:r>
          </a:p>
        </p:txBody>
      </p:sp>
      <p:sp>
        <p:nvSpPr>
          <p:cNvPr id="96" name="ZoneTexte 96">
            <a:extLst>
              <a:ext uri="{FF2B5EF4-FFF2-40B4-BE49-F238E27FC236}">
                <a16:creationId xmlns:a16="http://schemas.microsoft.com/office/drawing/2014/main" id="{E9E545DC-2A53-1A8A-55ED-BC2F179A1733}"/>
              </a:ext>
            </a:extLst>
          </p:cNvPr>
          <p:cNvSpPr txBox="1"/>
          <p:nvPr/>
        </p:nvSpPr>
        <p:spPr>
          <a:xfrm>
            <a:off x="3773869" y="3910059"/>
            <a:ext cx="1307339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48"/>
            <a:r>
              <a:rPr lang="fr-FR" sz="153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97" name="ZoneTexte 97">
            <a:extLst>
              <a:ext uri="{FF2B5EF4-FFF2-40B4-BE49-F238E27FC236}">
                <a16:creationId xmlns:a16="http://schemas.microsoft.com/office/drawing/2014/main" id="{BAD95ECC-8557-131A-A152-8BC42B4A2107}"/>
              </a:ext>
            </a:extLst>
          </p:cNvPr>
          <p:cNvSpPr txBox="1"/>
          <p:nvPr/>
        </p:nvSpPr>
        <p:spPr>
          <a:xfrm>
            <a:off x="5490155" y="3910059"/>
            <a:ext cx="1341842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93248"/>
            <a:r>
              <a:rPr lang="fr-FR" sz="153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</a:p>
        </p:txBody>
      </p:sp>
      <p:sp>
        <p:nvSpPr>
          <p:cNvPr id="98" name="ZoneTexte 98">
            <a:extLst>
              <a:ext uri="{FF2B5EF4-FFF2-40B4-BE49-F238E27FC236}">
                <a16:creationId xmlns:a16="http://schemas.microsoft.com/office/drawing/2014/main" id="{ACE7DF64-2083-E071-2EC1-94B83CF7B8D2}"/>
              </a:ext>
            </a:extLst>
          </p:cNvPr>
          <p:cNvSpPr txBox="1"/>
          <p:nvPr/>
        </p:nvSpPr>
        <p:spPr>
          <a:xfrm>
            <a:off x="6983751" y="3910059"/>
            <a:ext cx="1589915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48"/>
            <a:r>
              <a:rPr lang="fr-FR" sz="153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NEXT STEPS</a:t>
            </a:r>
          </a:p>
        </p:txBody>
      </p:sp>
      <p:sp>
        <p:nvSpPr>
          <p:cNvPr id="99" name="ZoneTexte 43">
            <a:extLst>
              <a:ext uri="{FF2B5EF4-FFF2-40B4-BE49-F238E27FC236}">
                <a16:creationId xmlns:a16="http://schemas.microsoft.com/office/drawing/2014/main" id="{DF60B58A-C499-985F-79B4-20B853E2535E}"/>
              </a:ext>
            </a:extLst>
          </p:cNvPr>
          <p:cNvSpPr txBox="1"/>
          <p:nvPr/>
        </p:nvSpPr>
        <p:spPr>
          <a:xfrm>
            <a:off x="1442328" y="4197229"/>
            <a:ext cx="2069218" cy="40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48"/>
            <a:r>
              <a:rPr lang="en-US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Learn from observations</a:t>
            </a:r>
          </a:p>
          <a:p>
            <a:pPr defTabSz="293248"/>
            <a:r>
              <a:rPr lang="en-US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understand the subject</a:t>
            </a:r>
            <a:endParaRPr lang="fr-FR" sz="1026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0" name="ZoneTexte 44">
            <a:extLst>
              <a:ext uri="{FF2B5EF4-FFF2-40B4-BE49-F238E27FC236}">
                <a16:creationId xmlns:a16="http://schemas.microsoft.com/office/drawing/2014/main" id="{C01913FA-67EE-1B7B-6874-78270279F6DC}"/>
              </a:ext>
            </a:extLst>
          </p:cNvPr>
          <p:cNvSpPr txBox="1"/>
          <p:nvPr/>
        </p:nvSpPr>
        <p:spPr>
          <a:xfrm>
            <a:off x="4885194" y="4197229"/>
            <a:ext cx="1661982" cy="723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48"/>
            <a:r>
              <a:rPr lang="en-US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   Brainstorming  </a:t>
            </a:r>
            <a:b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and </a:t>
            </a:r>
            <a:r>
              <a:rPr lang="fr-FR" sz="1026" i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coming</a:t>
            </a:r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up </a:t>
            </a:r>
            <a:r>
              <a:rPr lang="fr-FR" sz="1026" i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endParaRPr lang="fr-FR" sz="1026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293248"/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</a:t>
            </a:r>
            <a:r>
              <a:rPr lang="fr-FR" sz="1026" i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creative</a:t>
            </a:r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solutions to </a:t>
            </a:r>
            <a:r>
              <a:rPr lang="fr-FR" sz="1026" i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</a:t>
            </a:r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026" i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prototyped</a:t>
            </a:r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1026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1" name="ZoneTexte 46">
            <a:extLst>
              <a:ext uri="{FF2B5EF4-FFF2-40B4-BE49-F238E27FC236}">
                <a16:creationId xmlns:a16="http://schemas.microsoft.com/office/drawing/2014/main" id="{FFDC876B-9E20-445D-454D-4330B3078FD0}"/>
              </a:ext>
            </a:extLst>
          </p:cNvPr>
          <p:cNvSpPr txBox="1"/>
          <p:nvPr/>
        </p:nvSpPr>
        <p:spPr>
          <a:xfrm>
            <a:off x="3140080" y="4197229"/>
            <a:ext cx="1888979" cy="56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48"/>
            <a:r>
              <a:rPr lang="en-US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Construct a point of view</a:t>
            </a:r>
          </a:p>
          <a:p>
            <a:pPr defTabSz="293248"/>
            <a:r>
              <a:rPr lang="en-US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that is based on </a:t>
            </a:r>
          </a:p>
          <a:p>
            <a:pPr defTabSz="293248"/>
            <a:r>
              <a:rPr lang="en-US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Experiments and insights</a:t>
            </a:r>
            <a:endParaRPr lang="fr-FR" sz="1026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2" name="ZoneTexte 47">
            <a:extLst>
              <a:ext uri="{FF2B5EF4-FFF2-40B4-BE49-F238E27FC236}">
                <a16:creationId xmlns:a16="http://schemas.microsoft.com/office/drawing/2014/main" id="{7BCACE47-1C2B-DA2D-778B-6ADF0ECDE409}"/>
              </a:ext>
            </a:extLst>
          </p:cNvPr>
          <p:cNvSpPr txBox="1"/>
          <p:nvPr/>
        </p:nvSpPr>
        <p:spPr>
          <a:xfrm>
            <a:off x="39941" y="4432900"/>
            <a:ext cx="1330600" cy="40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48"/>
            <a:r>
              <a:rPr lang="en-US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Project brief and   specifications</a:t>
            </a:r>
            <a:endParaRPr lang="fr-FR" sz="1026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3" name="ZoneTexte 48">
            <a:extLst>
              <a:ext uri="{FF2B5EF4-FFF2-40B4-BE49-F238E27FC236}">
                <a16:creationId xmlns:a16="http://schemas.microsoft.com/office/drawing/2014/main" id="{E2C8F498-C7FB-554C-39F9-18516B409447}"/>
              </a:ext>
            </a:extLst>
          </p:cNvPr>
          <p:cNvSpPr txBox="1"/>
          <p:nvPr/>
        </p:nvSpPr>
        <p:spPr>
          <a:xfrm>
            <a:off x="6568021" y="4220504"/>
            <a:ext cx="1984800" cy="723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48"/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    Packaging qualification</a:t>
            </a:r>
          </a:p>
          <a:p>
            <a:pPr defTabSz="293248"/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Site </a:t>
            </a:r>
            <a:r>
              <a:rPr lang="fr-FR" sz="1026" i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transfer</a:t>
            </a:r>
            <a:endParaRPr lang="fr-FR" sz="1026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293248"/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Dossier </a:t>
            </a:r>
            <a:r>
              <a:rPr lang="fr-FR" sz="1026" i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submission</a:t>
            </a:r>
            <a:endParaRPr lang="fr-FR" sz="1026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293248"/>
            <a:r>
              <a:rPr lang="fr-FR" sz="1026" i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Production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2AFEE8E-ED2F-C119-3E06-7B3A4DF496F3}"/>
              </a:ext>
            </a:extLst>
          </p:cNvPr>
          <p:cNvSpPr/>
          <p:nvPr/>
        </p:nvSpPr>
        <p:spPr>
          <a:xfrm>
            <a:off x="-1206631" y="-659876"/>
            <a:ext cx="1206631" cy="6398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10AC5B9-AE52-0633-6BF3-F205F0F66835}"/>
              </a:ext>
            </a:extLst>
          </p:cNvPr>
          <p:cNvSpPr/>
          <p:nvPr/>
        </p:nvSpPr>
        <p:spPr>
          <a:xfrm>
            <a:off x="9156020" y="-556181"/>
            <a:ext cx="1206631" cy="629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29E6BE2-2C02-07E9-43D4-1A3B7F358FAE}"/>
              </a:ext>
            </a:extLst>
          </p:cNvPr>
          <p:cNvSpPr/>
          <p:nvPr/>
        </p:nvSpPr>
        <p:spPr>
          <a:xfrm>
            <a:off x="-565608" y="5143500"/>
            <a:ext cx="11080659" cy="747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8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4" grpId="0"/>
      <p:bldP spid="74" grpId="0" animBg="1"/>
      <p:bldP spid="75" grpId="0" animBg="1"/>
      <p:bldP spid="76" grpId="0" animBg="1"/>
      <p:bldP spid="77" grpId="0" animBg="1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88DC0C2-BBE4-A24B-E185-7976C0730E10}"/>
              </a:ext>
            </a:extLst>
          </p:cNvPr>
          <p:cNvSpPr/>
          <p:nvPr/>
        </p:nvSpPr>
        <p:spPr>
          <a:xfrm>
            <a:off x="3579167" y="3707091"/>
            <a:ext cx="5567666" cy="1450697"/>
          </a:xfrm>
          <a:prstGeom prst="rect">
            <a:avLst/>
          </a:prstGeom>
          <a:solidFill>
            <a:srgbClr val="48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0CBBDCC-42E1-976B-900F-93B0C1165694}"/>
              </a:ext>
            </a:extLst>
          </p:cNvPr>
          <p:cNvSpPr/>
          <p:nvPr/>
        </p:nvSpPr>
        <p:spPr>
          <a:xfrm>
            <a:off x="3576334" y="2471394"/>
            <a:ext cx="5567666" cy="1450697"/>
          </a:xfrm>
          <a:prstGeom prst="rect">
            <a:avLst/>
          </a:prstGeom>
          <a:solidFill>
            <a:srgbClr val="69A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3E9C839-E6A8-D650-A192-01D643D0B7FC}"/>
              </a:ext>
            </a:extLst>
          </p:cNvPr>
          <p:cNvSpPr/>
          <p:nvPr/>
        </p:nvSpPr>
        <p:spPr>
          <a:xfrm>
            <a:off x="3576334" y="1235697"/>
            <a:ext cx="5567666" cy="1450697"/>
          </a:xfrm>
          <a:prstGeom prst="rect">
            <a:avLst/>
          </a:prstGeom>
          <a:solidFill>
            <a:srgbClr val="E82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5FAC4A-001C-E3BB-439B-D71EC8A5E670}"/>
              </a:ext>
            </a:extLst>
          </p:cNvPr>
          <p:cNvSpPr/>
          <p:nvPr/>
        </p:nvSpPr>
        <p:spPr>
          <a:xfrm>
            <a:off x="3576333" y="0"/>
            <a:ext cx="5567666" cy="1450697"/>
          </a:xfrm>
          <a:prstGeom prst="rect">
            <a:avLst/>
          </a:prstGeom>
          <a:solidFill>
            <a:srgbClr val="53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D6467FA6-8738-8499-9F9F-F1ECFAF6738C}"/>
              </a:ext>
            </a:extLst>
          </p:cNvPr>
          <p:cNvSpPr/>
          <p:nvPr/>
        </p:nvSpPr>
        <p:spPr>
          <a:xfrm>
            <a:off x="-29323" y="1344"/>
            <a:ext cx="5292712" cy="5157788"/>
          </a:xfrm>
          <a:custGeom>
            <a:avLst/>
            <a:gdLst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6124468 w 6124468"/>
              <a:gd name="connsiteY2" fmla="*/ 5143500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4304377 w 6124468"/>
              <a:gd name="connsiteY2" fmla="*/ 5117374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52208"/>
              <a:gd name="connsiteX1" fmla="*/ 6124468 w 6124468"/>
              <a:gd name="connsiteY1" fmla="*/ 0 h 5152208"/>
              <a:gd name="connsiteX2" fmla="*/ 4504674 w 6124468"/>
              <a:gd name="connsiteY2" fmla="*/ 5152208 h 5152208"/>
              <a:gd name="connsiteX3" fmla="*/ 0 w 6124468"/>
              <a:gd name="connsiteY3" fmla="*/ 5143500 h 5152208"/>
              <a:gd name="connsiteX4" fmla="*/ 0 w 6124468"/>
              <a:gd name="connsiteY4" fmla="*/ 0 h 5152208"/>
              <a:gd name="connsiteX0" fmla="*/ 825909 w 6124468"/>
              <a:gd name="connsiteY0" fmla="*/ 0 h 5159574"/>
              <a:gd name="connsiteX1" fmla="*/ 6124468 w 6124468"/>
              <a:gd name="connsiteY1" fmla="*/ 7366 h 5159574"/>
              <a:gd name="connsiteX2" fmla="*/ 4504674 w 6124468"/>
              <a:gd name="connsiteY2" fmla="*/ 5159574 h 5159574"/>
              <a:gd name="connsiteX3" fmla="*/ 0 w 6124468"/>
              <a:gd name="connsiteY3" fmla="*/ 5150866 h 5159574"/>
              <a:gd name="connsiteX4" fmla="*/ 825909 w 6124468"/>
              <a:gd name="connsiteY4" fmla="*/ 0 h 5159574"/>
              <a:gd name="connsiteX0" fmla="*/ 0 w 5298559"/>
              <a:gd name="connsiteY0" fmla="*/ 0 h 5180332"/>
              <a:gd name="connsiteX1" fmla="*/ 5298559 w 5298559"/>
              <a:gd name="connsiteY1" fmla="*/ 7366 h 5180332"/>
              <a:gd name="connsiteX2" fmla="*/ 3678765 w 5298559"/>
              <a:gd name="connsiteY2" fmla="*/ 5159574 h 5180332"/>
              <a:gd name="connsiteX3" fmla="*/ 36871 w 5298559"/>
              <a:gd name="connsiteY3" fmla="*/ 5180332 h 5180332"/>
              <a:gd name="connsiteX4" fmla="*/ 0 w 5298559"/>
              <a:gd name="connsiteY4" fmla="*/ 0 h 5180332"/>
              <a:gd name="connsiteX0" fmla="*/ 0 w 5298559"/>
              <a:gd name="connsiteY0" fmla="*/ 0 h 5195064"/>
              <a:gd name="connsiteX1" fmla="*/ 5298559 w 5298559"/>
              <a:gd name="connsiteY1" fmla="*/ 7366 h 5195064"/>
              <a:gd name="connsiteX2" fmla="*/ 3678765 w 5298559"/>
              <a:gd name="connsiteY2" fmla="*/ 5159574 h 5195064"/>
              <a:gd name="connsiteX3" fmla="*/ 22123 w 5298559"/>
              <a:gd name="connsiteY3" fmla="*/ 5195064 h 5195064"/>
              <a:gd name="connsiteX4" fmla="*/ 0 w 5298559"/>
              <a:gd name="connsiteY4" fmla="*/ 0 h 5195064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80893 w 5300687"/>
              <a:gd name="connsiteY2" fmla="*/ 5159574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58770 w 5300687"/>
              <a:gd name="connsiteY2" fmla="*/ 5196406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293312"/>
              <a:gd name="connsiteY0" fmla="*/ 0 h 5202430"/>
              <a:gd name="connsiteX1" fmla="*/ 5293312 w 5293312"/>
              <a:gd name="connsiteY1" fmla="*/ 51564 h 5202430"/>
              <a:gd name="connsiteX2" fmla="*/ 3658770 w 5293312"/>
              <a:gd name="connsiteY2" fmla="*/ 5196406 h 5202430"/>
              <a:gd name="connsiteX3" fmla="*/ 2128 w 5293312"/>
              <a:gd name="connsiteY3" fmla="*/ 5202430 h 5202430"/>
              <a:gd name="connsiteX4" fmla="*/ 2128 w 5293312"/>
              <a:gd name="connsiteY4" fmla="*/ 0 h 5202430"/>
              <a:gd name="connsiteX0" fmla="*/ 0 w 5298558"/>
              <a:gd name="connsiteY0" fmla="*/ 81028 h 5150866"/>
              <a:gd name="connsiteX1" fmla="*/ 5298558 w 5298558"/>
              <a:gd name="connsiteY1" fmla="*/ 0 h 5150866"/>
              <a:gd name="connsiteX2" fmla="*/ 3664016 w 5298558"/>
              <a:gd name="connsiteY2" fmla="*/ 5144842 h 5150866"/>
              <a:gd name="connsiteX3" fmla="*/ 7374 w 5298558"/>
              <a:gd name="connsiteY3" fmla="*/ 5150866 h 5150866"/>
              <a:gd name="connsiteX4" fmla="*/ 0 w 5298558"/>
              <a:gd name="connsiteY4" fmla="*/ 81028 h 5150866"/>
              <a:gd name="connsiteX0" fmla="*/ 8902 w 5292712"/>
              <a:gd name="connsiteY0" fmla="*/ 7366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7366 h 5150866"/>
              <a:gd name="connsiteX0" fmla="*/ 8902 w 5292712"/>
              <a:gd name="connsiteY0" fmla="*/ 0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0 h 5150866"/>
              <a:gd name="connsiteX0" fmla="*/ 8902 w 5292712"/>
              <a:gd name="connsiteY0" fmla="*/ 0 h 5152209"/>
              <a:gd name="connsiteX1" fmla="*/ 5292712 w 5292712"/>
              <a:gd name="connsiteY1" fmla="*/ 0 h 5152209"/>
              <a:gd name="connsiteX2" fmla="*/ 3658170 w 5292712"/>
              <a:gd name="connsiteY2" fmla="*/ 5152209 h 5152209"/>
              <a:gd name="connsiteX3" fmla="*/ 1528 w 5292712"/>
              <a:gd name="connsiteY3" fmla="*/ 5150866 h 5152209"/>
              <a:gd name="connsiteX4" fmla="*/ 8902 w 5292712"/>
              <a:gd name="connsiteY4" fmla="*/ 0 h 515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712" h="5152209">
                <a:moveTo>
                  <a:pt x="8902" y="0"/>
                </a:moveTo>
                <a:lnTo>
                  <a:pt x="5292712" y="0"/>
                </a:lnTo>
                <a:lnTo>
                  <a:pt x="3658170" y="5152209"/>
                </a:lnTo>
                <a:lnTo>
                  <a:pt x="1528" y="5150866"/>
                </a:lnTo>
                <a:cubicBezTo>
                  <a:pt x="-5846" y="3419178"/>
                  <a:pt x="16276" y="1731688"/>
                  <a:pt x="8902" y="0"/>
                </a:cubicBezTo>
                <a:close/>
              </a:path>
            </a:pathLst>
          </a:custGeom>
          <a:gradFill>
            <a:gsLst>
              <a:gs pos="0">
                <a:srgbClr val="481C38"/>
              </a:gs>
              <a:gs pos="100000">
                <a:srgbClr val="E5134B"/>
              </a:gs>
            </a:gsLst>
            <a:lin ang="17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70C1607-A927-EF39-C451-AD083C43316E}"/>
              </a:ext>
            </a:extLst>
          </p:cNvPr>
          <p:cNvSpPr>
            <a:spLocks/>
          </p:cNvSpPr>
          <p:nvPr/>
        </p:nvSpPr>
        <p:spPr bwMode="gray">
          <a:xfrm>
            <a:off x="2993057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5DAAC3AB-DD6E-95E5-F1CE-F91A5339D41F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90256BD4-23C6-9C93-EC50-A6AD39679D7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24F94F8-A9DE-CC06-7819-4A6CCAAE8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13" y="4939441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30" name="Titel 2">
            <a:extLst>
              <a:ext uri="{FF2B5EF4-FFF2-40B4-BE49-F238E27FC236}">
                <a16:creationId xmlns:a16="http://schemas.microsoft.com/office/drawing/2014/main" id="{4E9D76D3-34D0-99A4-FE3B-FE14DF266FA7}"/>
              </a:ext>
            </a:extLst>
          </p:cNvPr>
          <p:cNvSpPr txBox="1">
            <a:spLocks/>
          </p:cNvSpPr>
          <p:nvPr/>
        </p:nvSpPr>
        <p:spPr bwMode="blackGray">
          <a:xfrm>
            <a:off x="535144" y="317047"/>
            <a:ext cx="5812053" cy="86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9DC6B7-F2A7-B0D9-92A9-6AB82DC5201D}"/>
              </a:ext>
            </a:extLst>
          </p:cNvPr>
          <p:cNvSpPr txBox="1"/>
          <p:nvPr/>
        </p:nvSpPr>
        <p:spPr bwMode="blackGray">
          <a:xfrm>
            <a:off x="639512" y="1215334"/>
            <a:ext cx="4038357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4 R’s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FE0E20-A420-01C3-4710-B3FB11BE92EC}"/>
              </a:ext>
            </a:extLst>
          </p:cNvPr>
          <p:cNvSpPr txBox="1"/>
          <p:nvPr/>
        </p:nvSpPr>
        <p:spPr>
          <a:xfrm>
            <a:off x="539548" y="1906082"/>
            <a:ext cx="3643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talked about recycling but this is only one of the 4 R’s of sustainability.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are: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REMOVE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REDUCE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REUSE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RECYCLE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956DC7-3515-FA5E-3980-34CDD57D2301}"/>
              </a:ext>
            </a:extLst>
          </p:cNvPr>
          <p:cNvSpPr txBox="1"/>
          <p:nvPr/>
        </p:nvSpPr>
        <p:spPr bwMode="blackGray">
          <a:xfrm>
            <a:off x="5477848" y="261516"/>
            <a:ext cx="869349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88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27C755C-E30A-2C7D-EF77-803CB78E06A3}"/>
              </a:ext>
            </a:extLst>
          </p:cNvPr>
          <p:cNvSpPr txBox="1"/>
          <p:nvPr/>
        </p:nvSpPr>
        <p:spPr bwMode="blackGray">
          <a:xfrm>
            <a:off x="6528893" y="573834"/>
            <a:ext cx="2615105" cy="60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5AF24B-1A50-C4F0-F962-7EB7688EEAD4}"/>
              </a:ext>
            </a:extLst>
          </p:cNvPr>
          <p:cNvSpPr txBox="1"/>
          <p:nvPr/>
        </p:nvSpPr>
        <p:spPr bwMode="blackGray">
          <a:xfrm>
            <a:off x="5141482" y="1579519"/>
            <a:ext cx="869349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8800" b="1" dirty="0">
                <a:solidFill>
                  <a:srgbClr val="FFD8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E93D73-1381-6BEF-692D-BB23A1996F5B}"/>
              </a:ext>
            </a:extLst>
          </p:cNvPr>
          <p:cNvSpPr txBox="1"/>
          <p:nvPr/>
        </p:nvSpPr>
        <p:spPr bwMode="blackGray">
          <a:xfrm>
            <a:off x="6192527" y="1891837"/>
            <a:ext cx="2615105" cy="60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rgbClr val="FFD8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8DD47F-6741-94A6-EA21-CEB1B542F13B}"/>
              </a:ext>
            </a:extLst>
          </p:cNvPr>
          <p:cNvSpPr txBox="1"/>
          <p:nvPr/>
        </p:nvSpPr>
        <p:spPr bwMode="blackGray">
          <a:xfrm>
            <a:off x="4766477" y="2826138"/>
            <a:ext cx="869349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8800" b="1" dirty="0">
                <a:solidFill>
                  <a:srgbClr val="481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ADDD5A-C87C-EFAF-C08F-1D5D46054705}"/>
              </a:ext>
            </a:extLst>
          </p:cNvPr>
          <p:cNvSpPr txBox="1"/>
          <p:nvPr/>
        </p:nvSpPr>
        <p:spPr bwMode="blackGray">
          <a:xfrm>
            <a:off x="5817522" y="3138456"/>
            <a:ext cx="2615105" cy="60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rgbClr val="481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02A9DD-D0F7-C506-CBC8-1D92FD575191}"/>
              </a:ext>
            </a:extLst>
          </p:cNvPr>
          <p:cNvSpPr txBox="1"/>
          <p:nvPr/>
        </p:nvSpPr>
        <p:spPr bwMode="blackGray">
          <a:xfrm>
            <a:off x="4394040" y="4061835"/>
            <a:ext cx="869349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8800" b="1" dirty="0">
                <a:solidFill>
                  <a:srgbClr val="53B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E333BF-4479-F8B9-298F-4E0C439C0240}"/>
              </a:ext>
            </a:extLst>
          </p:cNvPr>
          <p:cNvSpPr txBox="1"/>
          <p:nvPr/>
        </p:nvSpPr>
        <p:spPr bwMode="blackGray">
          <a:xfrm>
            <a:off x="5445085" y="4374153"/>
            <a:ext cx="2615105" cy="60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rgbClr val="53B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</a:t>
            </a:r>
          </a:p>
        </p:txBody>
      </p:sp>
    </p:spTree>
    <p:extLst>
      <p:ext uri="{BB962C8B-B14F-4D97-AF65-F5344CB8AC3E}">
        <p14:creationId xmlns:p14="http://schemas.microsoft.com/office/powerpoint/2010/main" val="3472132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IAAAAAAAAAAwAAAAMAAAAA/////wQAPwwAAAAAAAAAAAAAIAD///////////////8AAAD////////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9DYnZqoeeNPqxRnv2cTZz0FAAAAAAADAAAAAwADAAAAAQADAAIA////////BAAAAAMAEAAL/FRMB+2DckWFTIudS0r+EgUAAAABAAMAAAAAAAMAAAACAA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CAMAAAAAAAAAAAAACAB////////////////AAAA////////////////BAAAAAM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aAAZMaW5rZWRTaGFwZXNEYXRhUHJvcGVydHlfMAUAAAAAAAQAAAADAAQAAAABAAQAAAAAAP///////wMAAQEDAAAAAwD///////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NDYnZqoeeNPqxRnv2cTZz0DRGF0YQAbAAAABExpbmtlZFNoYXBlRGF0YQAFAAAAAAACTmFtZQAZAAAATGlua2VkU2hhcGVzRGF0YVByb3BlcnR5ABBWZXJzaW9uAAAAAAAJTGFzdFdyaXRlAKplBdt/AQAAAAEA/////8YAxgAAAAVfaWQAEAAAAAT8VEwH7YNyRYVMi51LSv4SA0RhdGEAUwAAAAhQcmVzZW50YXRpb25TY2FubmVkRm9yTGlua2VkU2hhcGVzAAECTnVtYmVyRm9ybWF0U2VwYXJhdG9yTW9kZQAKAAAAQXV0b21hdGljAAACTmFtZQAkAAAATGlua2VkU2hhcGVQcmVzZW50YXRpb25TZXR0aW5nc0RhdGEAEFZlcnNpb24AAAAAAAlMYXN0V3JpdGUAyWUF2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17121</TotalTime>
  <Words>677</Words>
  <Application>Microsoft Macintosh PowerPoint</Application>
  <PresentationFormat>On-screen Show (16:9)</PresentationFormat>
  <Paragraphs>130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Roboto</vt:lpstr>
      <vt:lpstr>Roboto Bold</vt:lpstr>
      <vt:lpstr>Office Theme</vt:lpstr>
      <vt:lpstr>PowerPoint Presentation</vt:lpstr>
      <vt:lpstr>PowerPoint Presentation</vt:lpstr>
      <vt:lpstr>The role of packaging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Malcolm Henwood</dc:creator>
  <cp:keywords/>
  <cp:lastModifiedBy>Duncan MacLachlan</cp:lastModifiedBy>
  <cp:revision>253</cp:revision>
  <dcterms:created xsi:type="dcterms:W3CDTF">2021-12-07T08:27:37Z</dcterms:created>
  <dcterms:modified xsi:type="dcterms:W3CDTF">2022-09-02T10:32:54Z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f850223-87a8-40c3-9eb2-432606efca2a_Enabled">
    <vt:lpwstr>true</vt:lpwstr>
  </property>
  <property fmtid="{D5CDD505-2E9C-101B-9397-08002B2CF9AE}" pid="3" name="MSIP_Label_7f850223-87a8-40c3-9eb2-432606efca2a_SetDate">
    <vt:lpwstr>2022-09-02T08:24:22Z</vt:lpwstr>
  </property>
  <property fmtid="{D5CDD505-2E9C-101B-9397-08002B2CF9AE}" pid="4" name="MSIP_Label_7f850223-87a8-40c3-9eb2-432606efca2a_Method">
    <vt:lpwstr>Privileged</vt:lpwstr>
  </property>
  <property fmtid="{D5CDD505-2E9C-101B-9397-08002B2CF9AE}" pid="5" name="MSIP_Label_7f850223-87a8-40c3-9eb2-432606efca2a_Name">
    <vt:lpwstr>7f850223-87a8-40c3-9eb2-432606efca2a</vt:lpwstr>
  </property>
  <property fmtid="{D5CDD505-2E9C-101B-9397-08002B2CF9AE}" pid="6" name="MSIP_Label_7f850223-87a8-40c3-9eb2-432606efca2a_SiteId">
    <vt:lpwstr>fcb2b37b-5da0-466b-9b83-0014b67a7c78</vt:lpwstr>
  </property>
  <property fmtid="{D5CDD505-2E9C-101B-9397-08002B2CF9AE}" pid="7" name="MSIP_Label_7f850223-87a8-40c3-9eb2-432606efca2a_ActionId">
    <vt:lpwstr>f158aa18-ab85-4f9e-a6ff-dee2897ec7e5</vt:lpwstr>
  </property>
  <property fmtid="{D5CDD505-2E9C-101B-9397-08002B2CF9AE}" pid="8" name="MSIP_Label_7f850223-87a8-40c3-9eb2-432606efca2a_ContentBits">
    <vt:lpwstr>0</vt:lpwstr>
  </property>
</Properties>
</file>