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74E"/>
    <a:srgbClr val="C36EA7"/>
    <a:srgbClr val="062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3475-C104-FC49-A9E9-3BDB31481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3475-C104-FC49-A9E9-3BDB31481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0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3475-C104-FC49-A9E9-3BDB31481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3475-C104-FC49-A9E9-3BDB31481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3475-C104-FC49-A9E9-3BDB31481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5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3475-C104-FC49-A9E9-3BDB31481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7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3475-C104-FC49-A9E9-3BDB31481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9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3475-C104-FC49-A9E9-3BDB31481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5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3475-C104-FC49-A9E9-3BDB31481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9259E8-931D-8240-B1C3-5F377BF07623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61B3475-C104-FC49-A9E9-3BDB31481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4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MSIPCMContentMarking" descr="{&quot;HashCode&quot;:935482204,&quot;Placement&quot;:&quot;Footer&quot;,&quot;Top&quot;:368.1945,&quot;Left&quot;:572.5106,&quot;SlideWidth&quot;:720,&quot;SlideHeight&quot;:405}">
            <a:extLst>
              <a:ext uri="{FF2B5EF4-FFF2-40B4-BE49-F238E27FC236}">
                <a16:creationId xmlns:a16="http://schemas.microsoft.com/office/drawing/2014/main" id="{B867DA77-FCEB-49DE-972A-D3F54B9D9517}"/>
              </a:ext>
            </a:extLst>
          </p:cNvPr>
          <p:cNvSpPr txBox="1"/>
          <p:nvPr userDrawn="1"/>
        </p:nvSpPr>
        <p:spPr>
          <a:xfrm>
            <a:off x="7270885" y="4676070"/>
            <a:ext cx="1873115" cy="4674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2200">
                <a:solidFill>
                  <a:srgbClr val="FF8939"/>
                </a:solidFill>
                <a:latin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5077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file:////Users/malcolm/Desktop/T1202%20BAYLAB%20LABCOAT%202022/wellies%20new/WACKYWELLIES-FINAL-LETTERS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file:////Users/malcolm/Desktop/T1202%20BAYLAB%20LABCOAT%202022/wellies%20new/WACKYWELLIES-FINAL-BOOTS-01.pn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lcolm/Desktop/T1202%20BAYLAB%20LABCOAT%202022/assembly%20ppt/seedlings_cradled_farmers_hand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lcolm/Desktop/T1202%20BAYLAB%20LABCOAT%202022/assembly%20ppt/bunch_of_freshly_harvested_car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lcolm/Desktop/T1202%20BAYLAB%20LABCOAT%202022/PPT-items/Faces.png" TargetMode="External"/><Relationship Id="rId7" Type="http://schemas.openxmlformats.org/officeDocument/2006/relationships/image" Target="file:////Users/malcolm/Desktop/T1202%20BAYLAB%20LABCOAT%202022/wellies%20new/WACKYWELLIES-FINAL-01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file:////Users/malcolm/Desktop/T1202%20BAYLAB%20LABCOAT%202022/PPT-items/Corp-Logo_Baylab_Basic_print_CMYK.png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lcolm/Desktop/T1202%20BAYLAB%20LABCOAT%202022/gemma-evans-wFYA3_KW6T4-unsplash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/Users/malcolm/Desktop/T1202%20BAYLAB%20LABCOAT%202022/wellies%20new/WACKYWELLIES-FINAL-01.png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8.png"/><Relationship Id="rId3" Type="http://schemas.openxmlformats.org/officeDocument/2006/relationships/image" Target="file:////Users/malcolm/Desktop/T1202%20BAYLAB%20LABCOAT%202022/splash.jpeg" TargetMode="External"/><Relationship Id="rId7" Type="http://schemas.openxmlformats.org/officeDocument/2006/relationships/image" Target="file:////Users/malcolm/Desktop/T1202%20BAYLAB%20LABCOAT%202022/boots-gdc512eacb_1920.jpg" TargetMode="External"/><Relationship Id="rId12" Type="http://schemas.openxmlformats.org/officeDocument/2006/relationships/image" Target="file:////Users/malcolm/Desktop/T1202%20BAYLAB%20LABCOAT%202022/LEAF-Education-logo-farmer-educator.jpe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7.jpeg"/><Relationship Id="rId5" Type="http://schemas.openxmlformats.org/officeDocument/2006/relationships/image" Target="file:////Users/malcolm/Desktop/T1202%20BAYLAB%20LABCOAT%202022/phil-hearing-4ERi5V0A4Qk-unsplash.jpg" TargetMode="External"/><Relationship Id="rId15" Type="http://schemas.openxmlformats.org/officeDocument/2006/relationships/hyperlink" Target="https://leaf.eco/education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4.jpeg"/><Relationship Id="rId9" Type="http://schemas.openxmlformats.org/officeDocument/2006/relationships/image" Target="file:////Users/malcolm/Desktop/T1202%20BAYLAB%20LABCOAT%202022/wellingtons-g1a79f5fcc_1920.jpg" TargetMode="External"/><Relationship Id="rId14" Type="http://schemas.openxmlformats.org/officeDocument/2006/relationships/image" Target="file:////Users/malcolm/Desktop/T1202%20BAYLAB%20LABCOAT%202022/wellies%20new/WACKYWELLIES-FINAL-01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file:////Users/malcolm/Desktop/T1202%20BAYLAB%20LABCOAT%202022/PPT-items/Corp-Logo_Baylab_Basic_print_CMYK.png" TargetMode="External"/><Relationship Id="rId7" Type="http://schemas.openxmlformats.org/officeDocument/2006/relationships/image" Target="file:////Users/malcolm/Desktop/U1000%20BAYLAB%20LABCOAT%20STAGE%202/FeedingBritain-2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file:////Users/malcolm/Desktop/U1000%20BAYLAB%20LABCOAT%20STAGE%202/alexandra-rose-charity-2.png" TargetMode="External"/><Relationship Id="rId4" Type="http://schemas.openxmlformats.org/officeDocument/2006/relationships/image" Target="../media/image19.png"/><Relationship Id="rId9" Type="http://schemas.openxmlformats.org/officeDocument/2006/relationships/image" Target="file:////Users/malcolm/Desktop/U1000%20BAYLAB%20LABCOAT%20STAGE%202/FareShare-Media-Pack-July-21-final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lcolm/Desktop/T1202%20BAYLAB%20LABCOAT%202022/PPT-items/Corp-Logo_Baylab_Basic_print_CMYK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/Users/malcolm/Desktop/T1202%20BAYLAB%20LABCOAT%202022/assembly%20ppt/fareshareelderly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lcolm/Desktop/T1202%20BAYLAB%20LABCOAT%202022/assembly%20ppt/four%20leaf%20clover%20at%20a%20lake.jpe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D38A621-E0E5-3746-A0A4-1F3093C3F6B2}"/>
              </a:ext>
            </a:extLst>
          </p:cNvPr>
          <p:cNvSpPr/>
          <p:nvPr/>
        </p:nvSpPr>
        <p:spPr bwMode="gray">
          <a:xfrm flipV="1">
            <a:off x="9265" y="-5323"/>
            <a:ext cx="6148595" cy="5157788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2760">
                <a:srgbClr val="00617F"/>
              </a:gs>
              <a:gs pos="0">
                <a:srgbClr val="00617F"/>
              </a:gs>
              <a:gs pos="72000">
                <a:srgbClr val="1038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6201D8A-C69E-1A4B-BCF6-DC9DADCB5F9A}"/>
              </a:ext>
            </a:extLst>
          </p:cNvPr>
          <p:cNvSpPr>
            <a:spLocks/>
          </p:cNvSpPr>
          <p:nvPr/>
        </p:nvSpPr>
        <p:spPr bwMode="gray">
          <a:xfrm>
            <a:off x="3834096" y="0"/>
            <a:ext cx="2204148" cy="5157788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FF0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997749-268D-D94F-9866-4C5C8222AD0C}"/>
              </a:ext>
            </a:extLst>
          </p:cNvPr>
          <p:cNvSpPr txBox="1">
            <a:spLocks/>
          </p:cNvSpPr>
          <p:nvPr/>
        </p:nvSpPr>
        <p:spPr>
          <a:xfrm>
            <a:off x="464792" y="3652689"/>
            <a:ext cx="3789707" cy="25891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fun-raiser like no other…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7B509F-5312-4D42-A18D-D315FC9462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52" y="490437"/>
            <a:ext cx="1987536" cy="6682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DFA599-8B25-AC4A-93DB-4932FBD78ACB}"/>
              </a:ext>
            </a:extLst>
          </p:cNvPr>
          <p:cNvSpPr txBox="1"/>
          <p:nvPr/>
        </p:nvSpPr>
        <p:spPr bwMode="white">
          <a:xfrm>
            <a:off x="7967" y="3490991"/>
            <a:ext cx="2183909" cy="12620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515070">
              <a:defRPr/>
            </a:pPr>
            <a:r>
              <a:rPr lang="en-US" sz="825" kern="0" dirty="0">
                <a:solidFill>
                  <a:srgbClr val="FF0000"/>
                </a:solidFill>
              </a:rPr>
              <a:t>//////////////////////////////////////////////////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2E7809B-8CBE-644B-9BA6-2D9AF2C74640}"/>
              </a:ext>
            </a:extLst>
          </p:cNvPr>
          <p:cNvSpPr txBox="1">
            <a:spLocks/>
          </p:cNvSpPr>
          <p:nvPr/>
        </p:nvSpPr>
        <p:spPr bwMode="white">
          <a:xfrm>
            <a:off x="541728" y="1461529"/>
            <a:ext cx="4328538" cy="1258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Pull up your boots for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5CF1609D-1909-6640-A1E1-0B3A47D7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456" y="4950290"/>
            <a:ext cx="8640000" cy="108000"/>
          </a:xfrm>
        </p:spPr>
        <p:txBody>
          <a:bodyPr/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 Bayer 16:9 /// January 2022</a:t>
            </a:r>
          </a:p>
        </p:txBody>
      </p:sp>
      <p:pic>
        <p:nvPicPr>
          <p:cNvPr id="24" name="Picture Placeholder 12" descr="Rubber boots at back door">
            <a:extLst>
              <a:ext uri="{FF2B5EF4-FFF2-40B4-BE49-F238E27FC236}">
                <a16:creationId xmlns:a16="http://schemas.microsoft.com/office/drawing/2014/main" id="{0977B6E0-5413-E544-8444-619855D4C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" r="40527"/>
          <a:stretch/>
        </p:blipFill>
        <p:spPr>
          <a:xfrm>
            <a:off x="4572000" y="0"/>
            <a:ext cx="4585932" cy="516045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81B84D-7F03-E544-8B10-E81A0C33D43B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097" y="954001"/>
            <a:ext cx="5581788" cy="4626347"/>
          </a:xfrm>
          <a:prstGeom prst="rect">
            <a:avLst/>
          </a:prstGeom>
        </p:spPr>
      </p:pic>
      <p:pic>
        <p:nvPicPr>
          <p:cNvPr id="22" name="Picture 21" descr="A picture containing text, dishware, can, tableware&#10;&#10;Description automatically generated">
            <a:extLst>
              <a:ext uri="{FF2B5EF4-FFF2-40B4-BE49-F238E27FC236}">
                <a16:creationId xmlns:a16="http://schemas.microsoft.com/office/drawing/2014/main" id="{32363473-1C26-A141-A068-E9D52700CF92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73" y="1789968"/>
            <a:ext cx="4365631" cy="17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2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hand, vegetable&#10;&#10;Description automatically generated">
            <a:extLst>
              <a:ext uri="{FF2B5EF4-FFF2-40B4-BE49-F238E27FC236}">
                <a16:creationId xmlns:a16="http://schemas.microsoft.com/office/drawing/2014/main" id="{765C8CE0-510D-294E-A76C-CDD8FDE372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29"/>
          <a:stretch>
            <a:fillRect/>
          </a:stretch>
        </p:blipFill>
        <p:spPr>
          <a:xfrm>
            <a:off x="0" y="-14288"/>
            <a:ext cx="9191625" cy="51577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ED6C518-1A03-C84C-9F7B-E62F350F5B93}"/>
              </a:ext>
            </a:extLst>
          </p:cNvPr>
          <p:cNvSpPr/>
          <p:nvPr/>
        </p:nvSpPr>
        <p:spPr>
          <a:xfrm rot="10800000">
            <a:off x="3098800" y="99656"/>
            <a:ext cx="6092825" cy="628312"/>
          </a:xfrm>
          <a:prstGeom prst="rect">
            <a:avLst/>
          </a:prstGeom>
          <a:gradFill flip="none" rotWithShape="1">
            <a:gsLst>
              <a:gs pos="12000">
                <a:srgbClr val="10374E"/>
              </a:gs>
              <a:gs pos="61000">
                <a:srgbClr val="10374E">
                  <a:alpha val="75000"/>
                </a:srgbClr>
              </a:gs>
              <a:gs pos="100000">
                <a:srgbClr val="10374E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998EC48-530D-2647-A749-2D4D2F30683C}"/>
              </a:ext>
            </a:extLst>
          </p:cNvPr>
          <p:cNvSpPr>
            <a:spLocks/>
          </p:cNvSpPr>
          <p:nvPr/>
        </p:nvSpPr>
        <p:spPr bwMode="gray">
          <a:xfrm>
            <a:off x="5933240" y="0"/>
            <a:ext cx="2204148" cy="5157788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FF0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62A5077-6696-0447-ADEA-F24EA08897CB}"/>
              </a:ext>
            </a:extLst>
          </p:cNvPr>
          <p:cNvSpPr>
            <a:spLocks/>
          </p:cNvSpPr>
          <p:nvPr/>
        </p:nvSpPr>
        <p:spPr bwMode="gray">
          <a:xfrm rot="610389">
            <a:off x="6629484" y="246489"/>
            <a:ext cx="2204148" cy="5157788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92D05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7D6F465-7442-0641-8A87-5FEDCA39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456" y="4950290"/>
            <a:ext cx="8640000" cy="108000"/>
          </a:xfrm>
        </p:spPr>
        <p:txBody>
          <a:bodyPr/>
          <a:lstStyle/>
          <a:p>
            <a:pPr algn="l"/>
            <a:r>
              <a:rPr lang="en-US" sz="800" dirty="0">
                <a:solidFill>
                  <a:srgbClr val="103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 Bayer 16:9 /// January 2022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AE581307-09A2-D643-9315-C085A1CD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008" y="123816"/>
            <a:ext cx="4730611" cy="604152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The Power of Farmers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079F3E-912F-C646-9A8E-352FE8085537}"/>
              </a:ext>
            </a:extLst>
          </p:cNvPr>
          <p:cNvSpPr txBox="1"/>
          <p:nvPr/>
        </p:nvSpPr>
        <p:spPr bwMode="gray">
          <a:xfrm>
            <a:off x="486366" y="1070974"/>
            <a:ext cx="4808306" cy="124317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We owe farmers 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a LOT. </a:t>
            </a:r>
            <a:endParaRPr lang="en-US" sz="36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C7BEF-DA59-A349-885D-D6D4386D7A1E}"/>
              </a:ext>
            </a:extLst>
          </p:cNvPr>
          <p:cNvSpPr/>
          <p:nvPr/>
        </p:nvSpPr>
        <p:spPr>
          <a:xfrm>
            <a:off x="-3810000" y="2549438"/>
            <a:ext cx="3810000" cy="2238462"/>
          </a:xfrm>
          <a:prstGeom prst="rect">
            <a:avLst/>
          </a:prstGeom>
          <a:gradFill flip="none" rotWithShape="1">
            <a:gsLst>
              <a:gs pos="12000">
                <a:srgbClr val="10374E"/>
              </a:gs>
              <a:gs pos="61000">
                <a:srgbClr val="10374E">
                  <a:alpha val="75000"/>
                </a:srgbClr>
              </a:gs>
              <a:gs pos="100000">
                <a:srgbClr val="10374E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C21A5B-E244-8447-A24F-435CAD88099A}"/>
              </a:ext>
            </a:extLst>
          </p:cNvPr>
          <p:cNvSpPr txBox="1"/>
          <p:nvPr/>
        </p:nvSpPr>
        <p:spPr bwMode="gray">
          <a:xfrm>
            <a:off x="486367" y="2549438"/>
            <a:ext cx="2371134" cy="200346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More tha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n 80% of the food in your fridge, right now, wouldn’t be there without a farmer. </a:t>
            </a:r>
            <a:endParaRPr lang="en-US" sz="2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4530F4-C015-F04B-9C4E-968C841986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77" y="206466"/>
            <a:ext cx="1187823" cy="3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494E-6 L 0.41666 -1.60494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611BE4-8449-3E4D-B0C2-11D2A1E82855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72" b="34161"/>
          <a:stretch>
            <a:fillRect/>
          </a:stretch>
        </p:blipFill>
        <p:spPr>
          <a:xfrm>
            <a:off x="-1" y="0"/>
            <a:ext cx="9193613" cy="5143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C712AA7-12C6-7245-8447-9D503B85C5D5}"/>
              </a:ext>
            </a:extLst>
          </p:cNvPr>
          <p:cNvSpPr/>
          <p:nvPr/>
        </p:nvSpPr>
        <p:spPr>
          <a:xfrm>
            <a:off x="-3467100" y="775384"/>
            <a:ext cx="3467100" cy="628312"/>
          </a:xfrm>
          <a:prstGeom prst="rect">
            <a:avLst/>
          </a:prstGeom>
          <a:gradFill flip="none" rotWithShape="1">
            <a:gsLst>
              <a:gs pos="12000">
                <a:srgbClr val="92D050"/>
              </a:gs>
              <a:gs pos="61000">
                <a:srgbClr val="92D050">
                  <a:alpha val="40111"/>
                </a:srgbClr>
              </a:gs>
              <a:gs pos="100000">
                <a:srgbClr val="92D05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D997579-9F02-2C42-AE9A-9D6D01DABF18}"/>
              </a:ext>
            </a:extLst>
          </p:cNvPr>
          <p:cNvSpPr>
            <a:spLocks/>
          </p:cNvSpPr>
          <p:nvPr/>
        </p:nvSpPr>
        <p:spPr bwMode="gray">
          <a:xfrm>
            <a:off x="5933240" y="0"/>
            <a:ext cx="2204148" cy="5157788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FF0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99DA666-88E4-D04B-B442-A526637D10E1}"/>
              </a:ext>
            </a:extLst>
          </p:cNvPr>
          <p:cNvSpPr>
            <a:spLocks/>
          </p:cNvSpPr>
          <p:nvPr/>
        </p:nvSpPr>
        <p:spPr bwMode="gray">
          <a:xfrm rot="610389">
            <a:off x="6629484" y="246489"/>
            <a:ext cx="2204148" cy="5157788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92D05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42EFD2-28F4-4C49-9FBE-13B88BE3B58C}"/>
              </a:ext>
            </a:extLst>
          </p:cNvPr>
          <p:cNvSpPr txBox="1"/>
          <p:nvPr/>
        </p:nvSpPr>
        <p:spPr bwMode="gray">
          <a:xfrm>
            <a:off x="486366" y="782110"/>
            <a:ext cx="4808306" cy="12431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However!</a:t>
            </a:r>
            <a:endParaRPr lang="en-US" sz="36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499E45-788C-9B44-AB95-943677F9B7A8}"/>
              </a:ext>
            </a:extLst>
          </p:cNvPr>
          <p:cNvSpPr/>
          <p:nvPr/>
        </p:nvSpPr>
        <p:spPr>
          <a:xfrm rot="10800000">
            <a:off x="9232269" y="3212770"/>
            <a:ext cx="5982852" cy="1487766"/>
          </a:xfrm>
          <a:prstGeom prst="rect">
            <a:avLst/>
          </a:prstGeom>
          <a:gradFill flip="none" rotWithShape="1">
            <a:gsLst>
              <a:gs pos="12000">
                <a:srgbClr val="C00000"/>
              </a:gs>
              <a:gs pos="61000">
                <a:srgbClr val="C00000">
                  <a:alpha val="81000"/>
                </a:srgbClr>
              </a:gs>
              <a:gs pos="99000">
                <a:srgbClr val="C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F80030-EB2A-1142-BDBF-541B1F5BE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77" y="206466"/>
            <a:ext cx="1187823" cy="39938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443089-3AC2-3D42-B5CE-DBEE5F4C2BE4}"/>
              </a:ext>
            </a:extLst>
          </p:cNvPr>
          <p:cNvSpPr txBox="1"/>
          <p:nvPr/>
        </p:nvSpPr>
        <p:spPr bwMode="gray">
          <a:xfrm>
            <a:off x="4572000" y="3373530"/>
            <a:ext cx="4312461" cy="200346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3.6 million tonnes of this food is wasted, in the UK, every year, </a:t>
            </a:r>
          </a:p>
          <a:p>
            <a:pPr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2 million of which is edible</a:t>
            </a:r>
            <a:endParaRPr lang="en-US" sz="2400" b="0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27CE35D-6AE4-AF4B-AF25-47B0B6A3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456" y="4950290"/>
            <a:ext cx="8640000" cy="108000"/>
          </a:xfrm>
        </p:spPr>
        <p:txBody>
          <a:bodyPr/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 Bayer 16:9 /// January 2022</a:t>
            </a:r>
          </a:p>
        </p:txBody>
      </p:sp>
    </p:spTree>
    <p:extLst>
      <p:ext uri="{BB962C8B-B14F-4D97-AF65-F5344CB8AC3E}">
        <p14:creationId xmlns:p14="http://schemas.microsoft.com/office/powerpoint/2010/main" val="9187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0494E-6 L 0.37916 0.0003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9753E-6 L -0.65973 0.0021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8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1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37C64A9-690A-B84A-B64B-5F28B8081D7E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511" y="184321"/>
            <a:ext cx="4094890" cy="4574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69F9F1-DF3F-704A-AF49-94228F480FB0}"/>
              </a:ext>
            </a:extLst>
          </p:cNvPr>
          <p:cNvSpPr txBox="1"/>
          <p:nvPr/>
        </p:nvSpPr>
        <p:spPr>
          <a:xfrm>
            <a:off x="3470263" y="3987765"/>
            <a:ext cx="395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Have a go at drawing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it in groups…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00A4745-1EC8-AB44-A8CA-1C205DB8DE1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00" y="171009"/>
            <a:ext cx="1361777" cy="399384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F9D804B-65AD-134F-A95B-AA01DDB8DD58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992" y="-38100"/>
            <a:ext cx="4902848" cy="5454971"/>
          </a:xfrm>
          <a:prstGeom prst="rect">
            <a:avLst/>
          </a:prstGeom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BA08AA67-2C4F-D049-B422-9A308155A3FA}"/>
              </a:ext>
            </a:extLst>
          </p:cNvPr>
          <p:cNvSpPr txBox="1">
            <a:spLocks/>
          </p:cNvSpPr>
          <p:nvPr/>
        </p:nvSpPr>
        <p:spPr>
          <a:xfrm rot="498649">
            <a:off x="5268615" y="1749630"/>
            <a:ext cx="3771425" cy="21038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</a:p>
          <a:p>
            <a:pPr marL="0" indent="0" algn="r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Wacky Wellies, </a:t>
            </a:r>
          </a:p>
          <a:p>
            <a:pPr marL="0" indent="0" algn="r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of course!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B1D3CCAD-0FD3-324D-B9EF-FC9A9A796A75}"/>
              </a:ext>
            </a:extLst>
          </p:cNvPr>
          <p:cNvSpPr txBox="1">
            <a:spLocks/>
          </p:cNvSpPr>
          <p:nvPr/>
        </p:nvSpPr>
        <p:spPr>
          <a:xfrm rot="20678775">
            <a:off x="381968" y="745888"/>
            <a:ext cx="3771425" cy="21038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How can</a:t>
            </a:r>
          </a:p>
          <a:p>
            <a:pPr marL="0" indent="0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you help…?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8EC11F7-9743-3E4D-8990-157C97FA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456" y="4950290"/>
            <a:ext cx="8640000" cy="108000"/>
          </a:xfrm>
        </p:spPr>
        <p:txBody>
          <a:bodyPr/>
          <a:lstStyle/>
          <a:p>
            <a:pPr algn="l"/>
            <a:r>
              <a:rPr lang="en-US" sz="800" dirty="0">
                <a:solidFill>
                  <a:srgbClr val="103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 Bayer 16:9 /// January 2022</a:t>
            </a:r>
          </a:p>
        </p:txBody>
      </p:sp>
    </p:spTree>
    <p:extLst>
      <p:ext uri="{BB962C8B-B14F-4D97-AF65-F5344CB8AC3E}">
        <p14:creationId xmlns:p14="http://schemas.microsoft.com/office/powerpoint/2010/main" val="361464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erson sitting on a tree stump&#10;&#10;Description automatically generated with low confidence">
            <a:extLst>
              <a:ext uri="{FF2B5EF4-FFF2-40B4-BE49-F238E27FC236}">
                <a16:creationId xmlns:a16="http://schemas.microsoft.com/office/drawing/2014/main" id="{881D5A74-058C-174A-BDEC-935965B1B7B7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0" y="-1892"/>
            <a:ext cx="9140638" cy="514539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6D145C7-E264-5B42-B7C8-CCDCB81A163F}"/>
              </a:ext>
            </a:extLst>
          </p:cNvPr>
          <p:cNvSpPr/>
          <p:nvPr/>
        </p:nvSpPr>
        <p:spPr>
          <a:xfrm rot="5400000">
            <a:off x="-655667" y="655666"/>
            <a:ext cx="5143500" cy="3832167"/>
          </a:xfrm>
          <a:prstGeom prst="rect">
            <a:avLst/>
          </a:prstGeom>
          <a:gradFill>
            <a:gsLst>
              <a:gs pos="87000">
                <a:srgbClr val="10374E"/>
              </a:gs>
              <a:gs pos="52000">
                <a:srgbClr val="062D45">
                  <a:alpha val="47000"/>
                </a:srgbClr>
              </a:gs>
              <a:gs pos="28000">
                <a:srgbClr val="10374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3B540-34A4-504E-9759-91BF79F7E020}"/>
              </a:ext>
            </a:extLst>
          </p:cNvPr>
          <p:cNvSpPr/>
          <p:nvPr/>
        </p:nvSpPr>
        <p:spPr>
          <a:xfrm rot="5400000">
            <a:off x="5119999" y="1092726"/>
            <a:ext cx="5143500" cy="2947657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68000">
                <a:schemeClr val="bg1">
                  <a:alpha val="75721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A0E8E945-B5E5-A747-8761-85A041971582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14" y="675700"/>
            <a:ext cx="3668126" cy="40812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DB31DF9-C675-AB43-93CA-F3947FE6A6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77" y="206466"/>
            <a:ext cx="1187823" cy="399384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87C35220-B762-6C4B-B444-020AA4A7BBA0}"/>
              </a:ext>
            </a:extLst>
          </p:cNvPr>
          <p:cNvSpPr txBox="1">
            <a:spLocks/>
          </p:cNvSpPr>
          <p:nvPr/>
        </p:nvSpPr>
        <p:spPr>
          <a:xfrm>
            <a:off x="6667499" y="317500"/>
            <a:ext cx="2375365" cy="462759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get involved? </a:t>
            </a:r>
          </a:p>
          <a:p>
            <a:pPr marL="0" indent="0" algn="r">
              <a:buNone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 a suggested donation of £1 and wear your wellies to school, either as they come or bling them up; the wackier, the better!  All the money you raise will be used to support charities that strive to end hunger and food poverty in the UK.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2F74D84-1FFE-3141-85FF-172B5C39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456" y="4950290"/>
            <a:ext cx="8640000" cy="108000"/>
          </a:xfrm>
        </p:spPr>
        <p:txBody>
          <a:bodyPr/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 Bayer 16:9 /// January 2022</a:t>
            </a:r>
          </a:p>
        </p:txBody>
      </p:sp>
    </p:spTree>
    <p:extLst>
      <p:ext uri="{BB962C8B-B14F-4D97-AF65-F5344CB8AC3E}">
        <p14:creationId xmlns:p14="http://schemas.microsoft.com/office/powerpoint/2010/main" val="359232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tanding in the rain holding an umbrella&#10;&#10;Description automatically generated with low confidence">
            <a:extLst>
              <a:ext uri="{FF2B5EF4-FFF2-40B4-BE49-F238E27FC236}">
                <a16:creationId xmlns:a16="http://schemas.microsoft.com/office/drawing/2014/main" id="{148EE1B8-842D-2348-90F1-8F979C4F3B3C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88" y="3035"/>
            <a:ext cx="6852958" cy="5143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D460AB-0D09-4F4F-BC07-C461BC949243}"/>
              </a:ext>
            </a:extLst>
          </p:cNvPr>
          <p:cNvSpPr/>
          <p:nvPr/>
        </p:nvSpPr>
        <p:spPr>
          <a:xfrm rot="5400000">
            <a:off x="-655667" y="655666"/>
            <a:ext cx="5143500" cy="3832167"/>
          </a:xfrm>
          <a:prstGeom prst="rect">
            <a:avLst/>
          </a:prstGeom>
          <a:gradFill>
            <a:gsLst>
              <a:gs pos="87000">
                <a:srgbClr val="10374E"/>
              </a:gs>
              <a:gs pos="52000">
                <a:srgbClr val="062D45">
                  <a:alpha val="47000"/>
                </a:srgbClr>
              </a:gs>
              <a:gs pos="28000">
                <a:srgbClr val="10374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F01E9F-117F-5248-B709-8EEFA46D13FD}"/>
              </a:ext>
            </a:extLst>
          </p:cNvPr>
          <p:cNvSpPr/>
          <p:nvPr/>
        </p:nvSpPr>
        <p:spPr>
          <a:xfrm rot="5400000">
            <a:off x="4457950" y="1424745"/>
            <a:ext cx="5148695" cy="228881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72000">
                <a:schemeClr val="bg1">
                  <a:alpha val="75721"/>
                </a:schemeClr>
              </a:gs>
              <a:gs pos="4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963EDB0-705C-4945-B364-D61166CDFC9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1" r="17361"/>
          <a:stretch>
            <a:fillRect/>
          </a:stretch>
        </p:blipFill>
        <p:spPr>
          <a:xfrm>
            <a:off x="2669169" y="2208255"/>
            <a:ext cx="1210021" cy="123574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CAEA92-4CB6-494C-BA38-BCDCE729A4A9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14" r="17514"/>
          <a:stretch>
            <a:fillRect/>
          </a:stretch>
        </p:blipFill>
        <p:spPr>
          <a:xfrm>
            <a:off x="2685732" y="807548"/>
            <a:ext cx="1210021" cy="123574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1D4B30-5648-AE4F-AF87-45BAA9CCB633}"/>
              </a:ext>
            </a:extLst>
          </p:cNvPr>
          <p:cNvPicPr>
            <a:picLocks noChangeAspect="1"/>
          </p:cNvPicPr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1" r="17361"/>
          <a:stretch>
            <a:fillRect/>
          </a:stretch>
        </p:blipFill>
        <p:spPr>
          <a:xfrm>
            <a:off x="2645657" y="3626296"/>
            <a:ext cx="1210021" cy="123574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5AA40C-D1AD-E24C-B400-AD1F073A4B6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77" y="206466"/>
            <a:ext cx="1187823" cy="399384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C0C1FA1B-7389-4A42-8E4E-5AB6803F3F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r:link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391"/>
          <a:stretch>
            <a:fillRect/>
          </a:stretch>
        </p:blipFill>
        <p:spPr>
          <a:xfrm>
            <a:off x="7212650" y="3751886"/>
            <a:ext cx="1731890" cy="1115632"/>
          </a:xfrm>
          <a:prstGeom prst="rect">
            <a:avLst/>
          </a:prstGeom>
        </p:spPr>
      </p:pic>
      <p:pic>
        <p:nvPicPr>
          <p:cNvPr id="33" name="Picture 32" descr="Logo&#10;&#10;Description automatically generated with medium confidence">
            <a:extLst>
              <a:ext uri="{FF2B5EF4-FFF2-40B4-BE49-F238E27FC236}">
                <a16:creationId xmlns:a16="http://schemas.microsoft.com/office/drawing/2014/main" id="{5A46A22C-5557-E84C-9C23-D7EEB3341B99}"/>
              </a:ext>
            </a:extLst>
          </p:cNvPr>
          <p:cNvPicPr>
            <a:picLocks noChangeAspect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39" y="591502"/>
            <a:ext cx="2047923" cy="2278544"/>
          </a:xfrm>
          <a:prstGeom prst="rect">
            <a:avLst/>
          </a:prstGeom>
        </p:spPr>
      </p:pic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AFB835D0-5F92-464C-ABE0-1CABCE728EFB}"/>
              </a:ext>
            </a:extLst>
          </p:cNvPr>
          <p:cNvSpPr txBox="1">
            <a:spLocks/>
          </p:cNvSpPr>
          <p:nvPr/>
        </p:nvSpPr>
        <p:spPr>
          <a:xfrm>
            <a:off x="6300061" y="419064"/>
            <a:ext cx="2733693" cy="434649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rgbClr val="103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 for grabs*: </a:t>
            </a:r>
          </a:p>
          <a:p>
            <a:pPr marL="0" indent="0" algn="r">
              <a:buNone/>
            </a:pPr>
            <a:r>
              <a:rPr lang="en-GB" sz="1600" dirty="0">
                <a:solidFill>
                  <a:srgbClr val="103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On-farm visits delivered by LEAF Education, the leading farm education charity: </a:t>
            </a:r>
            <a:r>
              <a:rPr lang="en-GB" sz="1600" dirty="0">
                <a:solidFill>
                  <a:srgbClr val="103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https://leaf.eco/education/</a:t>
            </a:r>
            <a:endParaRPr lang="en-GB" sz="1600" dirty="0">
              <a:solidFill>
                <a:srgbClr val="103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GB" sz="1600" dirty="0">
                <a:solidFill>
                  <a:srgbClr val="103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a</a:t>
            </a:r>
            <a:r>
              <a:rPr lang="en-US" sz="1600" dirty="0">
                <a:solidFill>
                  <a:srgbClr val="103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vegetable plot for your school, plus a visit from our educational team and farming professionals.  </a:t>
            </a:r>
          </a:p>
          <a:p>
            <a:pPr marL="0" indent="0" algn="r">
              <a:buNone/>
            </a:pPr>
            <a:r>
              <a:rPr lang="en-US" sz="1200" i="1" dirty="0">
                <a:solidFill>
                  <a:srgbClr val="103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*Prizes available depend upon school location and the teams involved.</a:t>
            </a: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4F156DAF-1360-CD4F-AC9E-26A5B249CFCB}"/>
              </a:ext>
            </a:extLst>
          </p:cNvPr>
          <p:cNvSpPr txBox="1">
            <a:spLocks/>
          </p:cNvSpPr>
          <p:nvPr/>
        </p:nvSpPr>
        <p:spPr>
          <a:xfrm>
            <a:off x="262039" y="2771482"/>
            <a:ext cx="2423693" cy="572384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 even share your snazzy feet with us on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Instagram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Twitter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by tagging </a:t>
            </a:r>
            <a:r>
              <a:rPr lang="en-GB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@bayer4cropsuk </a:t>
            </a:r>
            <a:r>
              <a:rPr lang="en-GB" sz="1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GB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@</a:t>
            </a:r>
            <a:r>
              <a:rPr lang="en-GB" sz="16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leaf_education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GB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1600" b="1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WackyWellies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be entered into our        competition!*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D2E66D4-A259-E14B-96CE-BA4CFB98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456" y="4950290"/>
            <a:ext cx="8640000" cy="108000"/>
          </a:xfrm>
        </p:spPr>
        <p:txBody>
          <a:bodyPr/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 Bayer 16:9 /// January 2022</a:t>
            </a:r>
          </a:p>
        </p:txBody>
      </p:sp>
    </p:spTree>
    <p:extLst>
      <p:ext uri="{BB962C8B-B14F-4D97-AF65-F5344CB8AC3E}">
        <p14:creationId xmlns:p14="http://schemas.microsoft.com/office/powerpoint/2010/main" val="17658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3E89344-B221-9440-8417-054A19764B03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00" y="171009"/>
            <a:ext cx="1361777" cy="399384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922E6CE-C4D8-874D-BFFA-EBB30B0B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456" y="4950290"/>
            <a:ext cx="8640000" cy="108000"/>
          </a:xfrm>
        </p:spPr>
        <p:txBody>
          <a:bodyPr/>
          <a:lstStyle/>
          <a:p>
            <a:pPr algn="l"/>
            <a:r>
              <a:rPr lang="en-US" sz="800" dirty="0">
                <a:solidFill>
                  <a:srgbClr val="103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 Bayer 16:9 /// January 2022</a:t>
            </a:r>
          </a:p>
        </p:txBody>
      </p:sp>
      <p:pic>
        <p:nvPicPr>
          <p:cNvPr id="8" name="Picture 7" descr="A picture containing food, fruit, vegetable, fresh&#10;&#10;Description automatically generated">
            <a:extLst>
              <a:ext uri="{FF2B5EF4-FFF2-40B4-BE49-F238E27FC236}">
                <a16:creationId xmlns:a16="http://schemas.microsoft.com/office/drawing/2014/main" id="{0C144958-DC57-A04E-9A76-C2ADC0DCC2C0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20"/>
          <a:stretch>
            <a:fillRect/>
          </a:stretch>
        </p:blipFill>
        <p:spPr>
          <a:xfrm>
            <a:off x="5875028" y="0"/>
            <a:ext cx="3268972" cy="1786466"/>
          </a:xfrm>
          <a:prstGeom prst="rect">
            <a:avLst/>
          </a:prstGeom>
        </p:spPr>
      </p:pic>
      <p:pic>
        <p:nvPicPr>
          <p:cNvPr id="10" name="Picture 9" descr="A picture containing vegetable, bunch, different, cucumber&#10;&#10;Description automatically generated">
            <a:extLst>
              <a:ext uri="{FF2B5EF4-FFF2-40B4-BE49-F238E27FC236}">
                <a16:creationId xmlns:a16="http://schemas.microsoft.com/office/drawing/2014/main" id="{75DBC598-5A93-EE4B-A7CA-D0DA5E7C3565}"/>
              </a:ext>
            </a:extLst>
          </p:cNvPr>
          <p:cNvPicPr>
            <a:picLocks noChangeAspect="1"/>
          </p:cNvPicPr>
          <p:nvPr/>
        </p:nvPicPr>
        <p:blipFill rotWithShape="1"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11" b="9286"/>
          <a:stretch>
            <a:fillRect/>
          </a:stretch>
        </p:blipFill>
        <p:spPr>
          <a:xfrm>
            <a:off x="6248400" y="1786466"/>
            <a:ext cx="2895600" cy="1972734"/>
          </a:xfrm>
          <a:prstGeom prst="rect">
            <a:avLst/>
          </a:prstGeom>
        </p:spPr>
      </p:pic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1CB26AF5-EF46-F847-958C-CE00523D521F}"/>
              </a:ext>
            </a:extLst>
          </p:cNvPr>
          <p:cNvPicPr>
            <a:picLocks noChangeAspect="1"/>
          </p:cNvPicPr>
          <p:nvPr/>
        </p:nvPicPr>
        <p:blipFill rotWithShape="1"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95"/>
          <a:stretch>
            <a:fillRect/>
          </a:stretch>
        </p:blipFill>
        <p:spPr>
          <a:xfrm>
            <a:off x="5875030" y="3407289"/>
            <a:ext cx="3268969" cy="1753265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898EB532-6CFD-2A45-BE5D-B3E57503C7B3}"/>
              </a:ext>
            </a:extLst>
          </p:cNvPr>
          <p:cNvSpPr/>
          <p:nvPr/>
        </p:nvSpPr>
        <p:spPr>
          <a:xfrm>
            <a:off x="5875029" y="-17054"/>
            <a:ext cx="1334322" cy="5177608"/>
          </a:xfrm>
          <a:custGeom>
            <a:avLst/>
            <a:gdLst>
              <a:gd name="connsiteX0" fmla="*/ 0 w 1241189"/>
              <a:gd name="connsiteY0" fmla="*/ 0 h 5304750"/>
              <a:gd name="connsiteX1" fmla="*/ 94479 w 1241189"/>
              <a:gd name="connsiteY1" fmla="*/ 68760 h 5304750"/>
              <a:gd name="connsiteX2" fmla="*/ 1241189 w 1241189"/>
              <a:gd name="connsiteY2" fmla="*/ 2652375 h 5304750"/>
              <a:gd name="connsiteX3" fmla="*/ 94479 w 1241189"/>
              <a:gd name="connsiteY3" fmla="*/ 5235991 h 5304750"/>
              <a:gd name="connsiteX4" fmla="*/ 0 w 1241189"/>
              <a:gd name="connsiteY4" fmla="*/ 5304750 h 530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189" h="5304750">
                <a:moveTo>
                  <a:pt x="0" y="0"/>
                </a:moveTo>
                <a:lnTo>
                  <a:pt x="94479" y="68760"/>
                </a:lnTo>
                <a:cubicBezTo>
                  <a:pt x="786322" y="628680"/>
                  <a:pt x="1241189" y="1576893"/>
                  <a:pt x="1241189" y="2652375"/>
                </a:cubicBezTo>
                <a:cubicBezTo>
                  <a:pt x="1241189" y="3727858"/>
                  <a:pt x="786322" y="4676071"/>
                  <a:pt x="94479" y="5235991"/>
                </a:cubicBezTo>
                <a:lnTo>
                  <a:pt x="0" y="5304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6C43322-6DE2-874E-891E-6E270AD1125D}"/>
              </a:ext>
            </a:extLst>
          </p:cNvPr>
          <p:cNvSpPr txBox="1">
            <a:spLocks/>
          </p:cNvSpPr>
          <p:nvPr/>
        </p:nvSpPr>
        <p:spPr>
          <a:xfrm>
            <a:off x="516468" y="825690"/>
            <a:ext cx="5638799" cy="447209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Charities</a:t>
            </a:r>
          </a:p>
          <a:p>
            <a:pPr marL="0" indent="0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Choose a charity you’d like to support. The choice is completely yours: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Alexandra Rose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Our vision is for everyone to have access to healthy and affordable food, giving families access to fresh fruit &amp; vegetables in their communities.’</a:t>
            </a:r>
            <a:endParaRPr lang="en-US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Feeding Britain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vision is a UK where no one goes hungry.’</a:t>
            </a:r>
            <a:endParaRPr lang="en-US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FareShare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believe that no good food should go to waste by redistributing surplus food to charities                 that turn it into meals.’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– Another charity working to provide access to food for those in need.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3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F2D3F8A-C3FF-5941-A4C9-75701906902D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00" y="171009"/>
            <a:ext cx="1361777" cy="399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24A912-EACB-8042-BCE3-C5B4073E4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46" t="71399" r="35188" b="7656"/>
          <a:stretch/>
        </p:blipFill>
        <p:spPr>
          <a:xfrm>
            <a:off x="245532" y="1877561"/>
            <a:ext cx="6320367" cy="24442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C33D3F-7F11-F848-A3CB-004D15078AFA}"/>
              </a:ext>
            </a:extLst>
          </p:cNvPr>
          <p:cNvSpPr/>
          <p:nvPr/>
        </p:nvSpPr>
        <p:spPr>
          <a:xfrm rot="16200000">
            <a:off x="4656167" y="655667"/>
            <a:ext cx="5143500" cy="3832167"/>
          </a:xfrm>
          <a:prstGeom prst="rect">
            <a:avLst/>
          </a:prstGeom>
          <a:gradFill>
            <a:gsLst>
              <a:gs pos="87000">
                <a:srgbClr val="00B0F0"/>
              </a:gs>
              <a:gs pos="52000">
                <a:srgbClr val="00B0F0">
                  <a:alpha val="56417"/>
                </a:srgbClr>
              </a:gs>
              <a:gs pos="27000">
                <a:srgbClr val="00B0F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window, person, indoor, person&#10;&#10;Description automatically generated">
            <a:extLst>
              <a:ext uri="{FF2B5EF4-FFF2-40B4-BE49-F238E27FC236}">
                <a16:creationId xmlns:a16="http://schemas.microsoft.com/office/drawing/2014/main" id="{76CA66A8-5B4B-BB42-ADD5-D2B6E2F6A68A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/>
          <a:srcRect r="12913"/>
          <a:stretch>
            <a:fillRect/>
          </a:stretch>
        </p:blipFill>
        <p:spPr>
          <a:xfrm>
            <a:off x="6565900" y="712922"/>
            <a:ext cx="2578100" cy="3717656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A8B35D68-0776-314F-A7C4-31C7126A66BE}"/>
              </a:ext>
            </a:extLst>
          </p:cNvPr>
          <p:cNvSpPr>
            <a:spLocks/>
          </p:cNvSpPr>
          <p:nvPr/>
        </p:nvSpPr>
        <p:spPr bwMode="gray">
          <a:xfrm>
            <a:off x="5933240" y="0"/>
            <a:ext cx="2204148" cy="5157788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FF0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D38F2F-41B6-904B-A12B-B7CFF4D04EF5}"/>
              </a:ext>
            </a:extLst>
          </p:cNvPr>
          <p:cNvSpPr>
            <a:spLocks/>
          </p:cNvSpPr>
          <p:nvPr/>
        </p:nvSpPr>
        <p:spPr bwMode="gray">
          <a:xfrm rot="610389">
            <a:off x="6629484" y="246489"/>
            <a:ext cx="2204148" cy="5157788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92D05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437F0B5-8049-6641-8239-6BFE4076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456" y="4950290"/>
            <a:ext cx="8640000" cy="108000"/>
          </a:xfrm>
        </p:spPr>
        <p:txBody>
          <a:bodyPr/>
          <a:lstStyle/>
          <a:p>
            <a:pPr algn="l"/>
            <a:r>
              <a:rPr lang="en-US" sz="800" dirty="0">
                <a:solidFill>
                  <a:srgbClr val="103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 Bayer 16:9 /// January 2022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A0F4D96-7BC1-E046-BA6D-62684AC60F6C}"/>
              </a:ext>
            </a:extLst>
          </p:cNvPr>
          <p:cNvSpPr txBox="1">
            <a:spLocks/>
          </p:cNvSpPr>
          <p:nvPr/>
        </p:nvSpPr>
        <p:spPr>
          <a:xfrm>
            <a:off x="483806" y="821738"/>
            <a:ext cx="5638799" cy="9139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your donations </a:t>
            </a: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make a difference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3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28EDE850-BD07-AB46-AE7E-91A17FA144A7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357" y="0"/>
            <a:ext cx="6427601" cy="5143500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35740107-2304-0D43-953C-12B35911C460}"/>
              </a:ext>
            </a:extLst>
          </p:cNvPr>
          <p:cNvSpPr/>
          <p:nvPr/>
        </p:nvSpPr>
        <p:spPr bwMode="gray">
          <a:xfrm flipV="1">
            <a:off x="-11856" y="2662"/>
            <a:ext cx="4637295" cy="5183188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  <a:gd name="connsiteX0" fmla="*/ 2286000 w 8198127"/>
              <a:gd name="connsiteY0" fmla="*/ 6758517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  <a:gd name="connsiteX5" fmla="*/ 2286000 w 8198127"/>
              <a:gd name="connsiteY5" fmla="*/ 6758517 h 6877050"/>
              <a:gd name="connsiteX0" fmla="*/ 2015067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  <a:gd name="connsiteX5" fmla="*/ 2015067 w 8198127"/>
              <a:gd name="connsiteY5" fmla="*/ 6877050 h 6877050"/>
              <a:gd name="connsiteX0" fmla="*/ 0 w 6183060"/>
              <a:gd name="connsiteY0" fmla="*/ 6927850 h 6927850"/>
              <a:gd name="connsiteX1" fmla="*/ 4075015 w 6183060"/>
              <a:gd name="connsiteY1" fmla="*/ 6927850 h 6927850"/>
              <a:gd name="connsiteX2" fmla="*/ 6183060 w 6183060"/>
              <a:gd name="connsiteY2" fmla="*/ 6927850 h 6927850"/>
              <a:gd name="connsiteX3" fmla="*/ 4075015 w 6183060"/>
              <a:gd name="connsiteY3" fmla="*/ 50800 h 6927850"/>
              <a:gd name="connsiteX4" fmla="*/ 101600 w 6183060"/>
              <a:gd name="connsiteY4" fmla="*/ 0 h 6927850"/>
              <a:gd name="connsiteX5" fmla="*/ 0 w 6183060"/>
              <a:gd name="connsiteY5" fmla="*/ 6927850 h 6927850"/>
              <a:gd name="connsiteX0" fmla="*/ 0 w 6183060"/>
              <a:gd name="connsiteY0" fmla="*/ 6944783 h 6944783"/>
              <a:gd name="connsiteX1" fmla="*/ 4075015 w 6183060"/>
              <a:gd name="connsiteY1" fmla="*/ 6944783 h 6944783"/>
              <a:gd name="connsiteX2" fmla="*/ 6183060 w 6183060"/>
              <a:gd name="connsiteY2" fmla="*/ 6944783 h 6944783"/>
              <a:gd name="connsiteX3" fmla="*/ 4075015 w 6183060"/>
              <a:gd name="connsiteY3" fmla="*/ 67733 h 6944783"/>
              <a:gd name="connsiteX4" fmla="*/ 33867 w 6183060"/>
              <a:gd name="connsiteY4" fmla="*/ 0 h 6944783"/>
              <a:gd name="connsiteX5" fmla="*/ 0 w 6183060"/>
              <a:gd name="connsiteY5" fmla="*/ 6944783 h 6944783"/>
              <a:gd name="connsiteX0" fmla="*/ 0 w 6183060"/>
              <a:gd name="connsiteY0" fmla="*/ 6893983 h 6893983"/>
              <a:gd name="connsiteX1" fmla="*/ 4075015 w 6183060"/>
              <a:gd name="connsiteY1" fmla="*/ 6893983 h 6893983"/>
              <a:gd name="connsiteX2" fmla="*/ 6183060 w 6183060"/>
              <a:gd name="connsiteY2" fmla="*/ 6893983 h 6893983"/>
              <a:gd name="connsiteX3" fmla="*/ 4075015 w 6183060"/>
              <a:gd name="connsiteY3" fmla="*/ 16933 h 6893983"/>
              <a:gd name="connsiteX4" fmla="*/ 33867 w 6183060"/>
              <a:gd name="connsiteY4" fmla="*/ 0 h 6893983"/>
              <a:gd name="connsiteX5" fmla="*/ 0 w 6183060"/>
              <a:gd name="connsiteY5" fmla="*/ 6893983 h 6893983"/>
              <a:gd name="connsiteX0" fmla="*/ 0 w 6183060"/>
              <a:gd name="connsiteY0" fmla="*/ 6910916 h 6910916"/>
              <a:gd name="connsiteX1" fmla="*/ 4075015 w 6183060"/>
              <a:gd name="connsiteY1" fmla="*/ 6910916 h 6910916"/>
              <a:gd name="connsiteX2" fmla="*/ 6183060 w 6183060"/>
              <a:gd name="connsiteY2" fmla="*/ 6910916 h 6910916"/>
              <a:gd name="connsiteX3" fmla="*/ 4075015 w 6183060"/>
              <a:gd name="connsiteY3" fmla="*/ 33866 h 6910916"/>
              <a:gd name="connsiteX4" fmla="*/ 0 w 6183060"/>
              <a:gd name="connsiteY4" fmla="*/ 0 h 6910916"/>
              <a:gd name="connsiteX5" fmla="*/ 0 w 6183060"/>
              <a:gd name="connsiteY5" fmla="*/ 6910916 h 691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060" h="6910916">
                <a:moveTo>
                  <a:pt x="0" y="6910916"/>
                </a:moveTo>
                <a:lnTo>
                  <a:pt x="4075015" y="6910916"/>
                </a:lnTo>
                <a:lnTo>
                  <a:pt x="6183060" y="6910916"/>
                </a:lnTo>
                <a:lnTo>
                  <a:pt x="4075015" y="33866"/>
                </a:lnTo>
                <a:lnTo>
                  <a:pt x="0" y="0"/>
                </a:lnTo>
                <a:lnTo>
                  <a:pt x="0" y="6910916"/>
                </a:lnTo>
                <a:close/>
              </a:path>
            </a:pathLst>
          </a:custGeom>
          <a:gradFill flip="none" rotWithShape="1">
            <a:gsLst>
              <a:gs pos="32760">
                <a:srgbClr val="00617F"/>
              </a:gs>
              <a:gs pos="0">
                <a:srgbClr val="00617F"/>
              </a:gs>
              <a:gs pos="72000">
                <a:srgbClr val="1038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F4CFFF6-973D-DF4B-B431-AA70FF373193}"/>
              </a:ext>
            </a:extLst>
          </p:cNvPr>
          <p:cNvSpPr>
            <a:spLocks/>
          </p:cNvSpPr>
          <p:nvPr/>
        </p:nvSpPr>
        <p:spPr bwMode="gray">
          <a:xfrm>
            <a:off x="2314415" y="0"/>
            <a:ext cx="2204148" cy="5157788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FF0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BCE824D-F9D6-8640-AE50-99F03CCCB9BE}"/>
              </a:ext>
            </a:extLst>
          </p:cNvPr>
          <p:cNvSpPr txBox="1">
            <a:spLocks/>
          </p:cNvSpPr>
          <p:nvPr/>
        </p:nvSpPr>
        <p:spPr>
          <a:xfrm>
            <a:off x="456456" y="2139743"/>
            <a:ext cx="2700000" cy="84682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luck!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0CE581-5E3E-4B43-92FB-DD14AB99AAD1}"/>
              </a:ext>
            </a:extLst>
          </p:cNvPr>
          <p:cNvSpPr txBox="1"/>
          <p:nvPr/>
        </p:nvSpPr>
        <p:spPr bwMode="white">
          <a:xfrm>
            <a:off x="7967" y="3490991"/>
            <a:ext cx="2183909" cy="12620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515070">
              <a:defRPr/>
            </a:pPr>
            <a:r>
              <a:rPr lang="en-US" sz="825" kern="0" dirty="0">
                <a:solidFill>
                  <a:srgbClr val="FF0000"/>
                </a:solidFill>
              </a:rPr>
              <a:t>//////////////////////////////////////////////////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F61D512-606D-7547-9394-D9080A1345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56" y="529066"/>
            <a:ext cx="1987536" cy="66827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E60480F-FBAD-4548-9774-05A7CF09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456" y="4950290"/>
            <a:ext cx="8640000" cy="108000"/>
          </a:xfrm>
        </p:spPr>
        <p:txBody>
          <a:bodyPr/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 Bayer 16:9 /// January 2022</a:t>
            </a:r>
          </a:p>
        </p:txBody>
      </p:sp>
    </p:spTree>
    <p:extLst>
      <p:ext uri="{BB962C8B-B14F-4D97-AF65-F5344CB8AC3E}">
        <p14:creationId xmlns:p14="http://schemas.microsoft.com/office/powerpoint/2010/main" val="237994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1249</TotalTime>
  <Words>400</Words>
  <Application>Microsoft Office PowerPoint</Application>
  <PresentationFormat>On-screen Show (16:9)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The Power of Farmers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Henwood</dc:creator>
  <cp:lastModifiedBy>Duncan MacLachlan</cp:lastModifiedBy>
  <cp:revision>70</cp:revision>
  <dcterms:created xsi:type="dcterms:W3CDTF">2021-12-07T08:27:37Z</dcterms:created>
  <dcterms:modified xsi:type="dcterms:W3CDTF">2022-01-27T11:44:25Z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76c141-ac86-40e5-abf2-c6f60e474cee_Enabled">
    <vt:lpwstr>true</vt:lpwstr>
  </property>
  <property fmtid="{D5CDD505-2E9C-101B-9397-08002B2CF9AE}" pid="3" name="MSIP_Label_2c76c141-ac86-40e5-abf2-c6f60e474cee_SetDate">
    <vt:lpwstr>2022-01-27T11:44:25Z</vt:lpwstr>
  </property>
  <property fmtid="{D5CDD505-2E9C-101B-9397-08002B2CF9AE}" pid="4" name="MSIP_Label_2c76c141-ac86-40e5-abf2-c6f60e474cee_Method">
    <vt:lpwstr>Standard</vt:lpwstr>
  </property>
  <property fmtid="{D5CDD505-2E9C-101B-9397-08002B2CF9AE}" pid="5" name="MSIP_Label_2c76c141-ac86-40e5-abf2-c6f60e474cee_Name">
    <vt:lpwstr>2c76c141-ac86-40e5-abf2-c6f60e474cee</vt:lpwstr>
  </property>
  <property fmtid="{D5CDD505-2E9C-101B-9397-08002B2CF9AE}" pid="6" name="MSIP_Label_2c76c141-ac86-40e5-abf2-c6f60e474cee_SiteId">
    <vt:lpwstr>fcb2b37b-5da0-466b-9b83-0014b67a7c78</vt:lpwstr>
  </property>
  <property fmtid="{D5CDD505-2E9C-101B-9397-08002B2CF9AE}" pid="7" name="MSIP_Label_2c76c141-ac86-40e5-abf2-c6f60e474cee_ActionId">
    <vt:lpwstr>f975aa84-34ce-43fe-ae76-3d836600d2b3</vt:lpwstr>
  </property>
  <property fmtid="{D5CDD505-2E9C-101B-9397-08002B2CF9AE}" pid="8" name="MSIP_Label_2c76c141-ac86-40e5-abf2-c6f60e474cee_ContentBits">
    <vt:lpwstr>2</vt:lpwstr>
  </property>
</Properties>
</file>